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Lst>
  <p:notesMasterIdLst>
    <p:notesMasterId r:id="rId23"/>
  </p:notesMasterIdLst>
  <p:handoutMasterIdLst>
    <p:handoutMasterId r:id="rId24"/>
  </p:handoutMasterIdLst>
  <p:sldIdLst>
    <p:sldId id="319" r:id="rId2"/>
    <p:sldId id="298" r:id="rId3"/>
    <p:sldId id="297" r:id="rId4"/>
    <p:sldId id="299" r:id="rId5"/>
    <p:sldId id="302" r:id="rId6"/>
    <p:sldId id="303" r:id="rId7"/>
    <p:sldId id="304" r:id="rId8"/>
    <p:sldId id="309" r:id="rId9"/>
    <p:sldId id="305" r:id="rId10"/>
    <p:sldId id="306" r:id="rId11"/>
    <p:sldId id="308" r:id="rId12"/>
    <p:sldId id="307" r:id="rId13"/>
    <p:sldId id="315" r:id="rId14"/>
    <p:sldId id="316" r:id="rId15"/>
    <p:sldId id="314" r:id="rId16"/>
    <p:sldId id="266" r:id="rId17"/>
    <p:sldId id="320" r:id="rId18"/>
    <p:sldId id="310" r:id="rId19"/>
    <p:sldId id="311" r:id="rId20"/>
    <p:sldId id="312" r:id="rId21"/>
    <p:sldId id="313" r:id="rId22"/>
  </p:sldIdLst>
  <p:sldSz cx="9144000" cy="6858000" type="screen4x3"/>
  <p:notesSz cx="6985000" cy="9283700"/>
  <p:defaultTextStyle>
    <a:defPPr>
      <a:defRPr lang="en-GB"/>
    </a:defPPr>
    <a:lvl1pPr algn="ctr" rtl="0" fontAlgn="base">
      <a:spcBef>
        <a:spcPct val="0"/>
      </a:spcBef>
      <a:spcAft>
        <a:spcPct val="0"/>
      </a:spcAft>
      <a:defRPr kern="1200">
        <a:solidFill>
          <a:schemeClr val="tx1"/>
        </a:solidFill>
        <a:latin typeface="Lucida Sans" panose="020B0602030504020204" pitchFamily="34" charset="0"/>
        <a:ea typeface="MS PGothic" panose="020B0600070205080204" pitchFamily="34" charset="-128"/>
        <a:cs typeface="+mn-cs"/>
      </a:defRPr>
    </a:lvl1pPr>
    <a:lvl2pPr marL="457200" algn="ctr" rtl="0" fontAlgn="base">
      <a:spcBef>
        <a:spcPct val="0"/>
      </a:spcBef>
      <a:spcAft>
        <a:spcPct val="0"/>
      </a:spcAft>
      <a:defRPr kern="1200">
        <a:solidFill>
          <a:schemeClr val="tx1"/>
        </a:solidFill>
        <a:latin typeface="Lucida Sans" panose="020B0602030504020204" pitchFamily="34" charset="0"/>
        <a:ea typeface="MS PGothic" panose="020B0600070205080204" pitchFamily="34" charset="-128"/>
        <a:cs typeface="+mn-cs"/>
      </a:defRPr>
    </a:lvl2pPr>
    <a:lvl3pPr marL="914400" algn="ctr" rtl="0" fontAlgn="base">
      <a:spcBef>
        <a:spcPct val="0"/>
      </a:spcBef>
      <a:spcAft>
        <a:spcPct val="0"/>
      </a:spcAft>
      <a:defRPr kern="1200">
        <a:solidFill>
          <a:schemeClr val="tx1"/>
        </a:solidFill>
        <a:latin typeface="Lucida Sans" panose="020B0602030504020204" pitchFamily="34" charset="0"/>
        <a:ea typeface="MS PGothic" panose="020B0600070205080204" pitchFamily="34" charset="-128"/>
        <a:cs typeface="+mn-cs"/>
      </a:defRPr>
    </a:lvl3pPr>
    <a:lvl4pPr marL="1371600" algn="ctr" rtl="0" fontAlgn="base">
      <a:spcBef>
        <a:spcPct val="0"/>
      </a:spcBef>
      <a:spcAft>
        <a:spcPct val="0"/>
      </a:spcAft>
      <a:defRPr kern="1200">
        <a:solidFill>
          <a:schemeClr val="tx1"/>
        </a:solidFill>
        <a:latin typeface="Lucida Sans" panose="020B0602030504020204" pitchFamily="34" charset="0"/>
        <a:ea typeface="MS PGothic" panose="020B0600070205080204" pitchFamily="34" charset="-128"/>
        <a:cs typeface="+mn-cs"/>
      </a:defRPr>
    </a:lvl4pPr>
    <a:lvl5pPr marL="1828800" algn="ctr" rtl="0" fontAlgn="base">
      <a:spcBef>
        <a:spcPct val="0"/>
      </a:spcBef>
      <a:spcAft>
        <a:spcPct val="0"/>
      </a:spcAft>
      <a:defRPr kern="1200">
        <a:solidFill>
          <a:schemeClr val="tx1"/>
        </a:solidFill>
        <a:latin typeface="Lucida Sans" panose="020B0602030504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Lucida Sans" panose="020B0602030504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Lucida Sans" panose="020B0602030504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Lucida Sans" panose="020B0602030504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Lucida Sans" panose="020B0602030504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a:srgbClr val="4A18A4"/>
    <a:srgbClr val="F2F1F2"/>
    <a:srgbClr val="0075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68" d="100"/>
          <a:sy n="68" d="100"/>
        </p:scale>
        <p:origin x="1240"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79" d="100"/>
          <a:sy n="79" d="100"/>
        </p:scale>
        <p:origin x="-2106" y="-90"/>
      </p:cViewPr>
      <p:guideLst>
        <p:guide orient="horz" pos="2924"/>
        <p:guide pos="22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5CAEB501-690E-41A6-908C-36F877FCB961}"/>
              </a:ext>
            </a:extLst>
          </p:cNvPr>
          <p:cNvSpPr>
            <a:spLocks noGrp="1" noChangeArrowheads="1"/>
          </p:cNvSpPr>
          <p:nvPr>
            <p:ph type="hdr" sz="quarter"/>
          </p:nvPr>
        </p:nvSpPr>
        <p:spPr bwMode="auto">
          <a:xfrm>
            <a:off x="0" y="0"/>
            <a:ext cx="3027363"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958" tIns="46479" rIns="92958" bIns="46479" numCol="1" anchor="t" anchorCtr="0" compatLnSpc="1">
            <a:prstTxWarp prst="textNoShape">
              <a:avLst/>
            </a:prstTxWarp>
          </a:bodyPr>
          <a:lstStyle>
            <a:lvl1pPr algn="l" defTabSz="930275">
              <a:defRPr sz="1200" smtClean="0">
                <a:latin typeface="Arial" charset="0"/>
                <a:ea typeface="ＭＳ Ｐゴシック" charset="0"/>
              </a:defRPr>
            </a:lvl1pPr>
          </a:lstStyle>
          <a:p>
            <a:pPr>
              <a:defRPr/>
            </a:pPr>
            <a:endParaRPr lang="en-GB"/>
          </a:p>
        </p:txBody>
      </p:sp>
      <p:sp>
        <p:nvSpPr>
          <p:cNvPr id="68611" name="Rectangle 3">
            <a:extLst>
              <a:ext uri="{FF2B5EF4-FFF2-40B4-BE49-F238E27FC236}">
                <a16:creationId xmlns:a16="http://schemas.microsoft.com/office/drawing/2014/main" id="{F5EF2190-2C7D-4E1E-A6E4-BB0456271048}"/>
              </a:ext>
            </a:extLst>
          </p:cNvPr>
          <p:cNvSpPr>
            <a:spLocks noGrp="1" noChangeArrowheads="1"/>
          </p:cNvSpPr>
          <p:nvPr>
            <p:ph type="dt" sz="quarter" idx="1"/>
          </p:nvPr>
        </p:nvSpPr>
        <p:spPr bwMode="auto">
          <a:xfrm>
            <a:off x="3956050" y="0"/>
            <a:ext cx="3027363"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958" tIns="46479" rIns="92958" bIns="46479" numCol="1" anchor="t" anchorCtr="0" compatLnSpc="1">
            <a:prstTxWarp prst="textNoShape">
              <a:avLst/>
            </a:prstTxWarp>
          </a:bodyPr>
          <a:lstStyle>
            <a:lvl1pPr algn="r" defTabSz="930275">
              <a:defRPr sz="1200" smtClean="0">
                <a:latin typeface="Arial" charset="0"/>
                <a:ea typeface="ＭＳ Ｐゴシック" charset="0"/>
              </a:defRPr>
            </a:lvl1pPr>
          </a:lstStyle>
          <a:p>
            <a:pPr>
              <a:defRPr/>
            </a:pPr>
            <a:endParaRPr lang="en-GB"/>
          </a:p>
        </p:txBody>
      </p:sp>
      <p:sp>
        <p:nvSpPr>
          <p:cNvPr id="68612" name="Rectangle 4">
            <a:extLst>
              <a:ext uri="{FF2B5EF4-FFF2-40B4-BE49-F238E27FC236}">
                <a16:creationId xmlns:a16="http://schemas.microsoft.com/office/drawing/2014/main" id="{A85ED441-CD8E-4D8C-AA6F-4AA2E01C9DC0}"/>
              </a:ext>
            </a:extLst>
          </p:cNvPr>
          <p:cNvSpPr>
            <a:spLocks noGrp="1" noChangeArrowheads="1"/>
          </p:cNvSpPr>
          <p:nvPr>
            <p:ph type="ftr" sz="quarter" idx="2"/>
          </p:nvPr>
        </p:nvSpPr>
        <p:spPr bwMode="auto">
          <a:xfrm>
            <a:off x="0" y="8818563"/>
            <a:ext cx="3027363"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958" tIns="46479" rIns="92958" bIns="46479" numCol="1" anchor="b" anchorCtr="0" compatLnSpc="1">
            <a:prstTxWarp prst="textNoShape">
              <a:avLst/>
            </a:prstTxWarp>
          </a:bodyPr>
          <a:lstStyle>
            <a:lvl1pPr algn="l" defTabSz="930275">
              <a:defRPr sz="1200" smtClean="0">
                <a:latin typeface="Arial" charset="0"/>
                <a:ea typeface="ＭＳ Ｐゴシック" charset="0"/>
              </a:defRPr>
            </a:lvl1pPr>
          </a:lstStyle>
          <a:p>
            <a:pPr>
              <a:defRPr/>
            </a:pPr>
            <a:endParaRPr lang="en-GB"/>
          </a:p>
        </p:txBody>
      </p:sp>
      <p:sp>
        <p:nvSpPr>
          <p:cNvPr id="68613" name="Rectangle 5">
            <a:extLst>
              <a:ext uri="{FF2B5EF4-FFF2-40B4-BE49-F238E27FC236}">
                <a16:creationId xmlns:a16="http://schemas.microsoft.com/office/drawing/2014/main" id="{96A0C05C-EA37-4758-B1A7-DF69C027D638}"/>
              </a:ext>
            </a:extLst>
          </p:cNvPr>
          <p:cNvSpPr>
            <a:spLocks noGrp="1" noChangeArrowheads="1"/>
          </p:cNvSpPr>
          <p:nvPr>
            <p:ph type="sldNum" sz="quarter" idx="3"/>
          </p:nvPr>
        </p:nvSpPr>
        <p:spPr bwMode="auto">
          <a:xfrm>
            <a:off x="3956050" y="8818563"/>
            <a:ext cx="3027363"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958" tIns="46479" rIns="92958" bIns="46479" numCol="1" anchor="b" anchorCtr="0" compatLnSpc="1">
            <a:prstTxWarp prst="textNoShape">
              <a:avLst/>
            </a:prstTxWarp>
          </a:bodyPr>
          <a:lstStyle>
            <a:lvl1pPr algn="r" defTabSz="930275">
              <a:defRPr sz="1200">
                <a:latin typeface="Arial" panose="020B0604020202020204" pitchFamily="34" charset="0"/>
              </a:defRPr>
            </a:lvl1pPr>
          </a:lstStyle>
          <a:p>
            <a:fld id="{FCECF081-1E3D-471D-B906-6B3433DF381E}" type="slidenum">
              <a:rPr lang="en-GB" altLang="nb-NO"/>
              <a:pPr/>
              <a:t>‹#›</a:t>
            </a:fld>
            <a:endParaRPr lang="en-GB" altLang="nb-N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D7ADE68C-81EB-450F-A2A3-20D32A0259B9}"/>
              </a:ext>
            </a:extLst>
          </p:cNvPr>
          <p:cNvSpPr>
            <a:spLocks noGrp="1" noChangeArrowheads="1"/>
          </p:cNvSpPr>
          <p:nvPr>
            <p:ph type="hdr" sz="quarter"/>
          </p:nvPr>
        </p:nvSpPr>
        <p:spPr bwMode="auto">
          <a:xfrm>
            <a:off x="0" y="0"/>
            <a:ext cx="3027363"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958" tIns="46479" rIns="92958" bIns="46479" numCol="1" anchor="t" anchorCtr="0" compatLnSpc="1">
            <a:prstTxWarp prst="textNoShape">
              <a:avLst/>
            </a:prstTxWarp>
          </a:bodyPr>
          <a:lstStyle>
            <a:lvl1pPr algn="l" defTabSz="930275">
              <a:defRPr sz="1200" smtClean="0">
                <a:latin typeface="Arial" charset="0"/>
                <a:ea typeface="ＭＳ Ｐゴシック" charset="0"/>
              </a:defRPr>
            </a:lvl1pPr>
          </a:lstStyle>
          <a:p>
            <a:pPr>
              <a:defRPr/>
            </a:pPr>
            <a:endParaRPr lang="en-GB"/>
          </a:p>
        </p:txBody>
      </p:sp>
      <p:sp>
        <p:nvSpPr>
          <p:cNvPr id="6147" name="Rectangle 3">
            <a:extLst>
              <a:ext uri="{FF2B5EF4-FFF2-40B4-BE49-F238E27FC236}">
                <a16:creationId xmlns:a16="http://schemas.microsoft.com/office/drawing/2014/main" id="{9023D697-83AE-4983-9362-5AB43673B726}"/>
              </a:ext>
            </a:extLst>
          </p:cNvPr>
          <p:cNvSpPr>
            <a:spLocks noGrp="1" noChangeArrowheads="1"/>
          </p:cNvSpPr>
          <p:nvPr>
            <p:ph type="dt" idx="1"/>
          </p:nvPr>
        </p:nvSpPr>
        <p:spPr bwMode="auto">
          <a:xfrm>
            <a:off x="3956050" y="0"/>
            <a:ext cx="3027363"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958" tIns="46479" rIns="92958" bIns="46479" numCol="1" anchor="t" anchorCtr="0" compatLnSpc="1">
            <a:prstTxWarp prst="textNoShape">
              <a:avLst/>
            </a:prstTxWarp>
          </a:bodyPr>
          <a:lstStyle>
            <a:lvl1pPr algn="r" defTabSz="930275">
              <a:defRPr sz="1200" smtClean="0">
                <a:latin typeface="Arial" charset="0"/>
                <a:ea typeface="ＭＳ Ｐゴシック" charset="0"/>
              </a:defRPr>
            </a:lvl1pPr>
          </a:lstStyle>
          <a:p>
            <a:pPr>
              <a:defRPr/>
            </a:pPr>
            <a:endParaRPr lang="en-GB"/>
          </a:p>
        </p:txBody>
      </p:sp>
      <p:sp>
        <p:nvSpPr>
          <p:cNvPr id="6148" name="Rectangle 4">
            <a:extLst>
              <a:ext uri="{FF2B5EF4-FFF2-40B4-BE49-F238E27FC236}">
                <a16:creationId xmlns:a16="http://schemas.microsoft.com/office/drawing/2014/main" id="{F71B7FFD-5055-47A5-99E1-11AA2CF76E17}"/>
              </a:ext>
            </a:extLst>
          </p:cNvPr>
          <p:cNvSpPr>
            <a:spLocks noGrp="1" noRot="1" noChangeAspect="1"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6149" name="Rectangle 5">
            <a:extLst>
              <a:ext uri="{FF2B5EF4-FFF2-40B4-BE49-F238E27FC236}">
                <a16:creationId xmlns:a16="http://schemas.microsoft.com/office/drawing/2014/main" id="{4F0CD7F5-AF94-4857-B6F4-E3D906059BC4}"/>
              </a:ext>
            </a:extLst>
          </p:cNvPr>
          <p:cNvSpPr>
            <a:spLocks noGrp="1" noChangeArrowheads="1"/>
          </p:cNvSpPr>
          <p:nvPr>
            <p:ph type="body" sz="quarter" idx="3"/>
          </p:nvPr>
        </p:nvSpPr>
        <p:spPr bwMode="auto">
          <a:xfrm>
            <a:off x="698500" y="4410075"/>
            <a:ext cx="5588000" cy="417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958" tIns="46479" rIns="92958" bIns="46479"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150" name="Rectangle 6">
            <a:extLst>
              <a:ext uri="{FF2B5EF4-FFF2-40B4-BE49-F238E27FC236}">
                <a16:creationId xmlns:a16="http://schemas.microsoft.com/office/drawing/2014/main" id="{5791B3A5-B8BC-440C-AC84-1D029EE7743C}"/>
              </a:ext>
            </a:extLst>
          </p:cNvPr>
          <p:cNvSpPr>
            <a:spLocks noGrp="1" noChangeArrowheads="1"/>
          </p:cNvSpPr>
          <p:nvPr>
            <p:ph type="ftr" sz="quarter" idx="4"/>
          </p:nvPr>
        </p:nvSpPr>
        <p:spPr bwMode="auto">
          <a:xfrm>
            <a:off x="0" y="8818563"/>
            <a:ext cx="3027363"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958" tIns="46479" rIns="92958" bIns="46479" numCol="1" anchor="b" anchorCtr="0" compatLnSpc="1">
            <a:prstTxWarp prst="textNoShape">
              <a:avLst/>
            </a:prstTxWarp>
          </a:bodyPr>
          <a:lstStyle>
            <a:lvl1pPr algn="l" defTabSz="930275">
              <a:defRPr sz="1200" smtClean="0">
                <a:latin typeface="Arial" charset="0"/>
                <a:ea typeface="ＭＳ Ｐゴシック" charset="0"/>
              </a:defRPr>
            </a:lvl1pPr>
          </a:lstStyle>
          <a:p>
            <a:pPr>
              <a:defRPr/>
            </a:pPr>
            <a:endParaRPr lang="en-GB"/>
          </a:p>
        </p:txBody>
      </p:sp>
      <p:sp>
        <p:nvSpPr>
          <p:cNvPr id="6151" name="Rectangle 7">
            <a:extLst>
              <a:ext uri="{FF2B5EF4-FFF2-40B4-BE49-F238E27FC236}">
                <a16:creationId xmlns:a16="http://schemas.microsoft.com/office/drawing/2014/main" id="{0066F2BD-1821-43DC-AE38-465E13BDDB7B}"/>
              </a:ext>
            </a:extLst>
          </p:cNvPr>
          <p:cNvSpPr>
            <a:spLocks noGrp="1" noChangeArrowheads="1"/>
          </p:cNvSpPr>
          <p:nvPr>
            <p:ph type="sldNum" sz="quarter" idx="5"/>
          </p:nvPr>
        </p:nvSpPr>
        <p:spPr bwMode="auto">
          <a:xfrm>
            <a:off x="3956050" y="8818563"/>
            <a:ext cx="3027363"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958" tIns="46479" rIns="92958" bIns="46479" numCol="1" anchor="b" anchorCtr="0" compatLnSpc="1">
            <a:prstTxWarp prst="textNoShape">
              <a:avLst/>
            </a:prstTxWarp>
          </a:bodyPr>
          <a:lstStyle>
            <a:lvl1pPr algn="r" defTabSz="930275">
              <a:defRPr sz="1200">
                <a:latin typeface="Arial" panose="020B0604020202020204" pitchFamily="34" charset="0"/>
              </a:defRPr>
            </a:lvl1pPr>
          </a:lstStyle>
          <a:p>
            <a:fld id="{C1FEA662-85EC-4D8C-B146-34B384443426}" type="slidenum">
              <a:rPr lang="en-GB" altLang="nb-NO"/>
              <a:pPr/>
              <a:t>‹#›</a:t>
            </a:fld>
            <a:endParaRPr lang="en-GB" altLang="nb-N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3F863D6-9F33-4CB4-8D4B-CE318999A6A7}"/>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68316D18-BFD2-424F-ABA9-3FC8E5E85BC2}" type="slidenum">
              <a:rPr lang="en-GB" altLang="nb-NO" sz="1200">
                <a:latin typeface="Arial" panose="020B0604020202020204" pitchFamily="34" charset="0"/>
              </a:rPr>
              <a:pPr eaLnBrk="1" hangingPunct="1"/>
              <a:t>2</a:t>
            </a:fld>
            <a:endParaRPr lang="en-GB" altLang="nb-NO" sz="1200">
              <a:latin typeface="Arial" panose="020B0604020202020204" pitchFamily="34" charset="0"/>
            </a:endParaRPr>
          </a:p>
        </p:txBody>
      </p:sp>
      <p:sp>
        <p:nvSpPr>
          <p:cNvPr id="173058" name="Rectangle 2">
            <a:extLst>
              <a:ext uri="{FF2B5EF4-FFF2-40B4-BE49-F238E27FC236}">
                <a16:creationId xmlns:a16="http://schemas.microsoft.com/office/drawing/2014/main" id="{2376C33C-5A19-4806-8AFA-AA3AF6FCDB02}"/>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73059" name="Rectangle 3">
            <a:extLst>
              <a:ext uri="{FF2B5EF4-FFF2-40B4-BE49-F238E27FC236}">
                <a16:creationId xmlns:a16="http://schemas.microsoft.com/office/drawing/2014/main" id="{943BCB68-ABE6-4522-8BA8-17F742D02F98}"/>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82EBE89-D31D-4E3D-B15A-C546FF191F65}"/>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9B51AFFA-B3B1-4B5B-9693-514C782BD29D}" type="slidenum">
              <a:rPr lang="en-GB" altLang="nb-NO" sz="1200">
                <a:latin typeface="Arial" panose="020B0604020202020204" pitchFamily="34" charset="0"/>
              </a:rPr>
              <a:pPr eaLnBrk="1" hangingPunct="1"/>
              <a:t>3</a:t>
            </a:fld>
            <a:endParaRPr lang="en-GB" altLang="nb-NO" sz="1200">
              <a:latin typeface="Arial" panose="020B0604020202020204" pitchFamily="34" charset="0"/>
            </a:endParaRPr>
          </a:p>
        </p:txBody>
      </p:sp>
      <p:sp>
        <p:nvSpPr>
          <p:cNvPr id="171010" name="Rectangle 2">
            <a:extLst>
              <a:ext uri="{FF2B5EF4-FFF2-40B4-BE49-F238E27FC236}">
                <a16:creationId xmlns:a16="http://schemas.microsoft.com/office/drawing/2014/main" id="{365A9E85-7595-4FEC-B5B2-C9F72B4E9CCE}"/>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71011" name="Rectangle 3">
            <a:extLst>
              <a:ext uri="{FF2B5EF4-FFF2-40B4-BE49-F238E27FC236}">
                <a16:creationId xmlns:a16="http://schemas.microsoft.com/office/drawing/2014/main" id="{710B71F7-63D7-491F-88B4-16EF4F7318E8}"/>
              </a:ext>
            </a:extLst>
          </p:cNvPr>
          <p:cNvSpPr>
            <a:spLocks noGrp="1" noChangeArrowheads="1"/>
          </p:cNvSpPr>
          <p:nvPr>
            <p:ph type="body" idx="1"/>
          </p:nvPr>
        </p:nvSpPr>
        <p:spPr/>
        <p:txBody>
          <a:bodyPr/>
          <a:lstStyle/>
          <a:p>
            <a:pPr eaLnBrk="1" hangingPunct="1">
              <a:lnSpc>
                <a:spcPct val="80000"/>
              </a:lnSpc>
            </a:pPr>
            <a:r>
              <a:rPr lang="nb-NO" altLang="nb-NO" sz="1000">
                <a:latin typeface="Arial" panose="020B0604020202020204" pitchFamily="34" charset="0"/>
              </a:rPr>
              <a:t>De to første typer av kommunikasjon er: Muntlig og skriftlig kommunikasjon. The verbal eller dialog kommunikasjon representerer en gjensidig samtale mellom to parter. Men både muntlig og skriftlig formater for kommunikasjon er avhengig av menneskelig språk. Den menneskelige språk kan beskrives som et system av symboler og regler for grammatikk av parameterne som symbolene er manipulert. Språk er lært i den menneskelige rase tvers gjennom barndommen. Mest menneskelige språk bruker mønstre av lyd for symboler, som gjør kommunikasjon med andre. Det finnes tusenvis av menneskelig språk som deler visse egenskaper. </a:t>
            </a:r>
          </a:p>
          <a:p>
            <a:pPr eaLnBrk="1" hangingPunct="1">
              <a:lnSpc>
                <a:spcPct val="80000"/>
              </a:lnSpc>
            </a:pPr>
            <a:r>
              <a:rPr lang="nb-NO" altLang="nb-NO" sz="1000" b="1">
                <a:latin typeface="Arial" panose="020B0604020202020204" pitchFamily="34" charset="0"/>
              </a:rPr>
              <a:t>Den tredje typen kommunikasjon er ikke-verbal kommunikasjon</a:t>
            </a:r>
            <a:r>
              <a:rPr lang="nb-NO" altLang="nb-NO" sz="1000">
                <a:latin typeface="Arial" panose="020B0604020202020204" pitchFamily="34" charset="0"/>
              </a:rPr>
              <a:t>. Denne kategorien for kommunikasjon omfatter kommunisere gjennom sending og mottak ordløs meldinger, som er formidlet gjennom ansiktsuttrykk, øyekontakt, gester, holdning og kroppsspråk. Faktisk kan verbal kommunikasjon også inneholder ikke-verbale elementer kalles paralanguage som består av talekvalitet, intonasjon, stress, følelser og stil på tale. Tilsvarende ikke-verbale elementer spiller en nøkkelrolle i skriftlige tekster i tillegg i form av håndskriften og romlige ordning av ord. Sammen disse tre gruppene danner basis for kommunikasjon. Ifølge forskning, 55 prosent av kommunikasjonen bestemmes av kroppsspråk, 38 prosent av tonen på stemmen og 7 prosent av innholdet eller de ordene som brukes i kommunikasjonsprosessen. </a:t>
            </a:r>
          </a:p>
          <a:p>
            <a:pPr eaLnBrk="1" hangingPunct="1">
              <a:lnSpc>
                <a:spcPct val="80000"/>
              </a:lnSpc>
            </a:pPr>
            <a:r>
              <a:rPr lang="nb-NO" altLang="nb-NO" sz="1000" b="1">
                <a:latin typeface="Arial" panose="020B0604020202020204" pitchFamily="34" charset="0"/>
              </a:rPr>
              <a:t>Den fjerde typen kommunikasjon er visuell kommunikasjon</a:t>
            </a:r>
            <a:r>
              <a:rPr lang="nb-NO" altLang="nb-NO" sz="1000">
                <a:latin typeface="Arial" panose="020B0604020202020204" pitchFamily="34" charset="0"/>
              </a:rPr>
              <a:t>. Som navnet antyder, er denne typen kommunikasjon gjennom visuell hjelp. Denne måten å formidle ideer og informasjon er først og fremst knyttet til todimensjonale bilder som omfatter skilt, typografi, tegning, grafisk design, illustrasjon, farge og elektroniske ressurser. Denne formen for kommunikasjon med visuell effekt understreker på konseptet som en visuell melding med tekst har større makt til å informere, utdanne eller overtale en person. De vanligste måtene å presentere informasjon visuelt er video og TV. Her er det fokus på presentasjon av tekst, bilder, diagrammer og fotografier integrert på en dataskjerm. Denne kategorien kommunikasjon er mye brukt av grafiske designere. </a:t>
            </a:r>
          </a:p>
          <a:p>
            <a:pPr eaLnBrk="1" hangingPunct="1">
              <a:lnSpc>
                <a:spcPct val="80000"/>
              </a:lnSpc>
            </a:pPr>
            <a:r>
              <a:rPr lang="nb-NO" altLang="nb-NO" sz="1000">
                <a:latin typeface="Arial" panose="020B0604020202020204" pitchFamily="34" charset="0"/>
              </a:rPr>
              <a:t>Kommunikasjon påvirker minste aspekt av livet. Kategorien kan være noe, men kommunikasjon på hele streber mot et felles mål. Imidlertid kan den nøyaktige prosenten av innflytelse avvike fra variabler som lytteren og høyttaler. For å forbedre kommunikasjon kompetanse, må man være motivert for å endre dagens måter å kommunisere og være åpne for å lære og utvikle nye ferdigheter slik at sluttresultatet er økt selvtillit og sterkere relasjoner som forbedrer både ens faglige og personlige liv.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7B339F9-0A13-46F3-BA66-B4389F1F66B9}"/>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6ADDFAF3-8212-4E2E-99BD-DCF53F5AD8B5}" type="slidenum">
              <a:rPr lang="en-GB" altLang="nb-NO" sz="1200">
                <a:latin typeface="Arial" panose="020B0604020202020204" pitchFamily="34" charset="0"/>
              </a:rPr>
              <a:pPr eaLnBrk="1" hangingPunct="1"/>
              <a:t>4</a:t>
            </a:fld>
            <a:endParaRPr lang="en-GB" altLang="nb-NO" sz="1200">
              <a:latin typeface="Arial" panose="020B0604020202020204" pitchFamily="34" charset="0"/>
            </a:endParaRPr>
          </a:p>
        </p:txBody>
      </p:sp>
      <p:sp>
        <p:nvSpPr>
          <p:cNvPr id="175106" name="Rectangle 2">
            <a:extLst>
              <a:ext uri="{FF2B5EF4-FFF2-40B4-BE49-F238E27FC236}">
                <a16:creationId xmlns:a16="http://schemas.microsoft.com/office/drawing/2014/main" id="{6FC65B04-8B46-4E58-BF3D-2E5E2655782B}"/>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75107" name="Rectangle 3">
            <a:extLst>
              <a:ext uri="{FF2B5EF4-FFF2-40B4-BE49-F238E27FC236}">
                <a16:creationId xmlns:a16="http://schemas.microsoft.com/office/drawing/2014/main" id="{15F431CD-9CA8-4A43-B569-B9DD8F42FC24}"/>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417E363-60B6-4B8D-A061-A9E4CEE5FC11}"/>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205333E5-EFC0-4F5E-B32C-9E252758E89A}" type="slidenum">
              <a:rPr lang="en-GB" altLang="nb-NO" sz="1200">
                <a:latin typeface="Arial" panose="020B0604020202020204" pitchFamily="34" charset="0"/>
              </a:rPr>
              <a:pPr eaLnBrk="1" hangingPunct="1"/>
              <a:t>5</a:t>
            </a:fld>
            <a:endParaRPr lang="en-GB" altLang="nb-NO" sz="1200">
              <a:latin typeface="Arial" panose="020B0604020202020204" pitchFamily="34" charset="0"/>
            </a:endParaRPr>
          </a:p>
        </p:txBody>
      </p:sp>
      <p:sp>
        <p:nvSpPr>
          <p:cNvPr id="181250" name="Rectangle 2">
            <a:extLst>
              <a:ext uri="{FF2B5EF4-FFF2-40B4-BE49-F238E27FC236}">
                <a16:creationId xmlns:a16="http://schemas.microsoft.com/office/drawing/2014/main" id="{F0A3D60A-5A1D-4763-9585-1CC0C986A67F}"/>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81251" name="Rectangle 3">
            <a:extLst>
              <a:ext uri="{FF2B5EF4-FFF2-40B4-BE49-F238E27FC236}">
                <a16:creationId xmlns:a16="http://schemas.microsoft.com/office/drawing/2014/main" id="{765240C6-7666-4C4A-AF5C-9321272BBC62}"/>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4FF6CB8-9B31-4A5A-9440-B117DB47F382}"/>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2C901211-5D4C-4058-85D4-56045DD93D31}" type="slidenum">
              <a:rPr lang="en-GB" altLang="nb-NO" sz="1200">
                <a:latin typeface="Arial" panose="020B0604020202020204" pitchFamily="34" charset="0"/>
              </a:rPr>
              <a:pPr eaLnBrk="1" hangingPunct="1"/>
              <a:t>6</a:t>
            </a:fld>
            <a:endParaRPr lang="en-GB" altLang="nb-NO" sz="1200">
              <a:latin typeface="Arial" panose="020B0604020202020204" pitchFamily="34" charset="0"/>
            </a:endParaRPr>
          </a:p>
        </p:txBody>
      </p:sp>
      <p:sp>
        <p:nvSpPr>
          <p:cNvPr id="185346" name="Rectangle 2">
            <a:extLst>
              <a:ext uri="{FF2B5EF4-FFF2-40B4-BE49-F238E27FC236}">
                <a16:creationId xmlns:a16="http://schemas.microsoft.com/office/drawing/2014/main" id="{F3169940-B7D7-4523-841A-AC6B48A9E652}"/>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85347" name="Rectangle 3">
            <a:extLst>
              <a:ext uri="{FF2B5EF4-FFF2-40B4-BE49-F238E27FC236}">
                <a16:creationId xmlns:a16="http://schemas.microsoft.com/office/drawing/2014/main" id="{82280082-00AC-46A0-BFDC-A605C3D87020}"/>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B348B41-63C0-4688-9A86-51226ED1C2DE}"/>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06950662-3742-492D-ABB2-55505B585D74}" type="slidenum">
              <a:rPr lang="en-GB" altLang="nb-NO" sz="1200">
                <a:latin typeface="Arial" panose="020B0604020202020204" pitchFamily="34" charset="0"/>
              </a:rPr>
              <a:pPr eaLnBrk="1" hangingPunct="1"/>
              <a:t>7</a:t>
            </a:fld>
            <a:endParaRPr lang="en-GB" altLang="nb-NO" sz="1200">
              <a:latin typeface="Arial" panose="020B0604020202020204" pitchFamily="34" charset="0"/>
            </a:endParaRPr>
          </a:p>
        </p:txBody>
      </p:sp>
      <p:sp>
        <p:nvSpPr>
          <p:cNvPr id="187394" name="Rectangle 2">
            <a:extLst>
              <a:ext uri="{FF2B5EF4-FFF2-40B4-BE49-F238E27FC236}">
                <a16:creationId xmlns:a16="http://schemas.microsoft.com/office/drawing/2014/main" id="{DAFBAF20-4F9D-4143-9AEE-2977821CD33B}"/>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87395" name="Rectangle 3">
            <a:extLst>
              <a:ext uri="{FF2B5EF4-FFF2-40B4-BE49-F238E27FC236}">
                <a16:creationId xmlns:a16="http://schemas.microsoft.com/office/drawing/2014/main" id="{DA5481ED-9A20-4D76-B4C0-E5C4CFC1EDD6}"/>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6EE5769-413F-4F61-B052-B5C94DB59075}"/>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33A36FF9-F9D1-40AD-9A97-522FBAFEE969}" type="slidenum">
              <a:rPr lang="en-GB" altLang="nb-NO" sz="1200">
                <a:latin typeface="Arial" panose="020B0604020202020204" pitchFamily="34" charset="0"/>
              </a:rPr>
              <a:pPr eaLnBrk="1" hangingPunct="1"/>
              <a:t>8</a:t>
            </a:fld>
            <a:endParaRPr lang="en-GB" altLang="nb-NO" sz="1200">
              <a:latin typeface="Arial" panose="020B0604020202020204" pitchFamily="34" charset="0"/>
            </a:endParaRPr>
          </a:p>
        </p:txBody>
      </p:sp>
      <p:sp>
        <p:nvSpPr>
          <p:cNvPr id="197634" name="Rectangle 2">
            <a:extLst>
              <a:ext uri="{FF2B5EF4-FFF2-40B4-BE49-F238E27FC236}">
                <a16:creationId xmlns:a16="http://schemas.microsoft.com/office/drawing/2014/main" id="{5B50166F-89BF-436B-BF32-AA35EF9229FB}"/>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7635" name="Rectangle 3">
            <a:extLst>
              <a:ext uri="{FF2B5EF4-FFF2-40B4-BE49-F238E27FC236}">
                <a16:creationId xmlns:a16="http://schemas.microsoft.com/office/drawing/2014/main" id="{917FA7BC-22C9-43ED-AC1B-E280222997EE}"/>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58D9547-DE4F-4B76-9E8F-4CBF109D6824}"/>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54D437EC-A18E-4294-8560-BC939155CE61}" type="slidenum">
              <a:rPr lang="en-GB" altLang="nb-NO" sz="1200">
                <a:latin typeface="Arial" panose="020B0604020202020204" pitchFamily="34" charset="0"/>
              </a:rPr>
              <a:pPr eaLnBrk="1" hangingPunct="1"/>
              <a:t>9</a:t>
            </a:fld>
            <a:endParaRPr lang="en-GB" altLang="nb-NO" sz="1200">
              <a:latin typeface="Arial" panose="020B0604020202020204" pitchFamily="34" charset="0"/>
            </a:endParaRPr>
          </a:p>
        </p:txBody>
      </p:sp>
      <p:sp>
        <p:nvSpPr>
          <p:cNvPr id="189442" name="Rectangle 2">
            <a:extLst>
              <a:ext uri="{FF2B5EF4-FFF2-40B4-BE49-F238E27FC236}">
                <a16:creationId xmlns:a16="http://schemas.microsoft.com/office/drawing/2014/main" id="{D68EF139-C847-4E4D-B209-45BCCF2837F4}"/>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89443" name="Rectangle 3">
            <a:extLst>
              <a:ext uri="{FF2B5EF4-FFF2-40B4-BE49-F238E27FC236}">
                <a16:creationId xmlns:a16="http://schemas.microsoft.com/office/drawing/2014/main" id="{CC7D9EA8-6690-44CF-BBE9-7753DE052926}"/>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F3229AF-06C8-4081-99C0-3178C0A2B8A1}"/>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A46FE982-DE81-4D62-A745-E76FF0BE54D1}" type="slidenum">
              <a:rPr lang="en-GB" altLang="nb-NO" sz="1200">
                <a:latin typeface="Arial" panose="020B0604020202020204" pitchFamily="34" charset="0"/>
              </a:rPr>
              <a:pPr eaLnBrk="1" hangingPunct="1"/>
              <a:t>10</a:t>
            </a:fld>
            <a:endParaRPr lang="en-GB" altLang="nb-NO" sz="1200">
              <a:latin typeface="Arial" panose="020B0604020202020204" pitchFamily="34" charset="0"/>
            </a:endParaRPr>
          </a:p>
        </p:txBody>
      </p:sp>
      <p:sp>
        <p:nvSpPr>
          <p:cNvPr id="191490" name="Rectangle 2">
            <a:extLst>
              <a:ext uri="{FF2B5EF4-FFF2-40B4-BE49-F238E27FC236}">
                <a16:creationId xmlns:a16="http://schemas.microsoft.com/office/drawing/2014/main" id="{A9CE1C0E-27AD-4B0D-9EA9-029D9CF9CF2F}"/>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1491" name="Rectangle 3">
            <a:extLst>
              <a:ext uri="{FF2B5EF4-FFF2-40B4-BE49-F238E27FC236}">
                <a16:creationId xmlns:a16="http://schemas.microsoft.com/office/drawing/2014/main" id="{51F47954-C6D3-4D4A-A86A-4711C62E0912}"/>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10A8EE9-39B1-4470-8D44-827A25777A17}"/>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53F4A815-F671-40AD-9609-E382EBA45024}" type="slidenum">
              <a:rPr lang="en-GB" altLang="nb-NO" sz="1200">
                <a:latin typeface="Arial" panose="020B0604020202020204" pitchFamily="34" charset="0"/>
              </a:rPr>
              <a:pPr eaLnBrk="1" hangingPunct="1"/>
              <a:t>11</a:t>
            </a:fld>
            <a:endParaRPr lang="en-GB" altLang="nb-NO" sz="1200">
              <a:latin typeface="Arial" panose="020B0604020202020204" pitchFamily="34" charset="0"/>
            </a:endParaRPr>
          </a:p>
        </p:txBody>
      </p:sp>
      <p:sp>
        <p:nvSpPr>
          <p:cNvPr id="195586" name="Rectangle 2">
            <a:extLst>
              <a:ext uri="{FF2B5EF4-FFF2-40B4-BE49-F238E27FC236}">
                <a16:creationId xmlns:a16="http://schemas.microsoft.com/office/drawing/2014/main" id="{499233D5-DF9D-4D9F-AD0B-E06ABCC5454F}"/>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5587" name="Rectangle 3">
            <a:extLst>
              <a:ext uri="{FF2B5EF4-FFF2-40B4-BE49-F238E27FC236}">
                <a16:creationId xmlns:a16="http://schemas.microsoft.com/office/drawing/2014/main" id="{116021DE-E94D-4DE4-818E-D922BC3BB706}"/>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0FEAC1F-6536-472A-BE1D-FE9932160D5E}"/>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41284C9F-AF1B-4311-AE80-68FB3ED27F2E}" type="slidenum">
              <a:rPr lang="en-GB" altLang="nb-NO" sz="1200">
                <a:latin typeface="Arial" panose="020B0604020202020204" pitchFamily="34" charset="0"/>
              </a:rPr>
              <a:pPr eaLnBrk="1" hangingPunct="1"/>
              <a:t>12</a:t>
            </a:fld>
            <a:endParaRPr lang="en-GB" altLang="nb-NO" sz="1200">
              <a:latin typeface="Arial" panose="020B0604020202020204" pitchFamily="34" charset="0"/>
            </a:endParaRPr>
          </a:p>
        </p:txBody>
      </p:sp>
      <p:sp>
        <p:nvSpPr>
          <p:cNvPr id="193538" name="Rectangle 2">
            <a:extLst>
              <a:ext uri="{FF2B5EF4-FFF2-40B4-BE49-F238E27FC236}">
                <a16:creationId xmlns:a16="http://schemas.microsoft.com/office/drawing/2014/main" id="{D0915D27-6810-4F4E-85D4-7AF3A9EF8703}"/>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3539" name="Rectangle 3">
            <a:extLst>
              <a:ext uri="{FF2B5EF4-FFF2-40B4-BE49-F238E27FC236}">
                <a16:creationId xmlns:a16="http://schemas.microsoft.com/office/drawing/2014/main" id="{E164AD55-6F9E-4775-97A6-A04EA3A30BA8}"/>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A6B5D55-53BA-450D-BF62-C5EDF203EF72}"/>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A6C5D3E0-E18B-4BD9-96C8-8C0D19B5162D}" type="slidenum">
              <a:rPr lang="en-GB" altLang="nb-NO" sz="1200">
                <a:latin typeface="Arial" panose="020B0604020202020204" pitchFamily="34" charset="0"/>
              </a:rPr>
              <a:pPr eaLnBrk="1" hangingPunct="1"/>
              <a:t>13</a:t>
            </a:fld>
            <a:endParaRPr lang="en-GB" altLang="nb-NO" sz="1200">
              <a:latin typeface="Arial" panose="020B0604020202020204" pitchFamily="34" charset="0"/>
            </a:endParaRPr>
          </a:p>
        </p:txBody>
      </p:sp>
      <p:sp>
        <p:nvSpPr>
          <p:cNvPr id="211970" name="Rectangle 2">
            <a:extLst>
              <a:ext uri="{FF2B5EF4-FFF2-40B4-BE49-F238E27FC236}">
                <a16:creationId xmlns:a16="http://schemas.microsoft.com/office/drawing/2014/main" id="{5D3DE070-8F6C-4E67-9531-0C213F4D0F29}"/>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1971" name="Rectangle 3">
            <a:extLst>
              <a:ext uri="{FF2B5EF4-FFF2-40B4-BE49-F238E27FC236}">
                <a16:creationId xmlns:a16="http://schemas.microsoft.com/office/drawing/2014/main" id="{AD447739-43C8-4499-A0F4-61B1AEFD15EE}"/>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B804BCD-AE1A-4A42-AA9B-0ABE15D92D48}"/>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3CCB5012-0129-4970-A31C-62F3F73BB4D0}" type="slidenum">
              <a:rPr lang="en-GB" altLang="nb-NO" sz="1200">
                <a:latin typeface="Arial" panose="020B0604020202020204" pitchFamily="34" charset="0"/>
              </a:rPr>
              <a:pPr eaLnBrk="1" hangingPunct="1"/>
              <a:t>14</a:t>
            </a:fld>
            <a:endParaRPr lang="en-GB" altLang="nb-NO" sz="1200">
              <a:latin typeface="Arial" panose="020B0604020202020204" pitchFamily="34" charset="0"/>
            </a:endParaRPr>
          </a:p>
        </p:txBody>
      </p:sp>
      <p:sp>
        <p:nvSpPr>
          <p:cNvPr id="214018" name="Rectangle 2">
            <a:extLst>
              <a:ext uri="{FF2B5EF4-FFF2-40B4-BE49-F238E27FC236}">
                <a16:creationId xmlns:a16="http://schemas.microsoft.com/office/drawing/2014/main" id="{7CE2DB96-1695-419C-9679-28C463812E08}"/>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4019" name="Rectangle 3">
            <a:extLst>
              <a:ext uri="{FF2B5EF4-FFF2-40B4-BE49-F238E27FC236}">
                <a16:creationId xmlns:a16="http://schemas.microsoft.com/office/drawing/2014/main" id="{87DD1C49-E47D-4784-81CF-D6004DB569DC}"/>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A3AF75B-F269-4F2E-A328-50772121CDB7}"/>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4120D65C-8A6F-4871-A3EA-487FD79BE5C9}" type="slidenum">
              <a:rPr lang="en-GB" altLang="nb-NO" sz="1200">
                <a:latin typeface="Arial" panose="020B0604020202020204" pitchFamily="34" charset="0"/>
              </a:rPr>
              <a:pPr eaLnBrk="1" hangingPunct="1"/>
              <a:t>15</a:t>
            </a:fld>
            <a:endParaRPr lang="en-GB" altLang="nb-NO" sz="1200">
              <a:latin typeface="Arial" panose="020B0604020202020204" pitchFamily="34" charset="0"/>
            </a:endParaRPr>
          </a:p>
        </p:txBody>
      </p:sp>
      <p:sp>
        <p:nvSpPr>
          <p:cNvPr id="209922" name="Rectangle 2">
            <a:extLst>
              <a:ext uri="{FF2B5EF4-FFF2-40B4-BE49-F238E27FC236}">
                <a16:creationId xmlns:a16="http://schemas.microsoft.com/office/drawing/2014/main" id="{F5022CA7-3E72-4C0C-B3FE-0F6FFB8E289E}"/>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09923" name="Rectangle 3">
            <a:extLst>
              <a:ext uri="{FF2B5EF4-FFF2-40B4-BE49-F238E27FC236}">
                <a16:creationId xmlns:a16="http://schemas.microsoft.com/office/drawing/2014/main" id="{98F68C1B-8D5A-44E5-BEF5-A14F4E10AFC6}"/>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B4FBFE5-D6F0-4DD5-821A-1E68404CFA96}"/>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056F1BC6-2C06-4B12-8B02-C4C95F38CF52}" type="slidenum">
              <a:rPr lang="en-GB" altLang="nb-NO" sz="1200">
                <a:latin typeface="Arial" panose="020B0604020202020204" pitchFamily="34" charset="0"/>
              </a:rPr>
              <a:pPr eaLnBrk="1" hangingPunct="1"/>
              <a:t>16</a:t>
            </a:fld>
            <a:endParaRPr lang="en-GB" altLang="nb-NO" sz="1200">
              <a:latin typeface="Arial" panose="020B0604020202020204" pitchFamily="34" charset="0"/>
            </a:endParaRPr>
          </a:p>
        </p:txBody>
      </p:sp>
      <p:sp>
        <p:nvSpPr>
          <p:cNvPr id="106498" name="Rectangle 2">
            <a:extLst>
              <a:ext uri="{FF2B5EF4-FFF2-40B4-BE49-F238E27FC236}">
                <a16:creationId xmlns:a16="http://schemas.microsoft.com/office/drawing/2014/main" id="{788218A7-BCBB-43FE-A580-C1EDD5A0F653}"/>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06499" name="Rectangle 3">
            <a:extLst>
              <a:ext uri="{FF2B5EF4-FFF2-40B4-BE49-F238E27FC236}">
                <a16:creationId xmlns:a16="http://schemas.microsoft.com/office/drawing/2014/main" id="{BA949204-713F-4628-9E13-0832F7F4EAB0}"/>
              </a:ext>
            </a:extLst>
          </p:cNvPr>
          <p:cNvSpPr>
            <a:spLocks noGrp="1" noChangeArrowheads="1"/>
          </p:cNvSpPr>
          <p:nvPr>
            <p:ph type="body" idx="1"/>
          </p:nvPr>
        </p:nvSpPr>
        <p:spPr/>
        <p:txBody>
          <a:bodyPr/>
          <a:lstStyle/>
          <a:p>
            <a:pPr eaLnBrk="1" hangingPunct="1"/>
            <a:r>
              <a:rPr lang="en-GB" altLang="nb-NO">
                <a:latin typeface="Arial" panose="020B0604020202020204" pitchFamily="34" charset="0"/>
              </a:rPr>
              <a:t>Osmo Wiio is a Finnish researcher of human communication. He has studied, among other things, readability of texts, organizations and communication within them, and the general theory of communication. His laws of communication are the human communications equivalent of Murphy</a:t>
            </a:r>
            <a:r>
              <a:rPr lang="ja-JP" altLang="en-GB">
                <a:latin typeface="Arial" panose="020B0604020202020204" pitchFamily="34" charset="0"/>
              </a:rPr>
              <a:t>’</a:t>
            </a:r>
            <a:r>
              <a:rPr lang="en-GB" altLang="ja-JP">
                <a:latin typeface="Arial" panose="020B0604020202020204" pitchFamily="34" charset="0"/>
              </a:rPr>
              <a:t>s Laws.</a:t>
            </a:r>
          </a:p>
          <a:p>
            <a:pPr eaLnBrk="1" hangingPunct="1"/>
            <a:endParaRPr lang="en-GB" altLang="nb-NO">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5666122-328D-4058-95D0-BE8848BC8D94}"/>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1D3A1A5A-1094-4354-9E14-8A99CD252760}" type="slidenum">
              <a:rPr lang="en-GB" altLang="nb-NO" sz="1200">
                <a:latin typeface="Arial" panose="020B0604020202020204" pitchFamily="34" charset="0"/>
              </a:rPr>
              <a:pPr eaLnBrk="1" hangingPunct="1"/>
              <a:t>18</a:t>
            </a:fld>
            <a:endParaRPr lang="en-GB" altLang="nb-NO" sz="1200">
              <a:latin typeface="Arial" panose="020B0604020202020204" pitchFamily="34" charset="0"/>
            </a:endParaRPr>
          </a:p>
        </p:txBody>
      </p:sp>
      <p:sp>
        <p:nvSpPr>
          <p:cNvPr id="199682" name="Rectangle 2">
            <a:extLst>
              <a:ext uri="{FF2B5EF4-FFF2-40B4-BE49-F238E27FC236}">
                <a16:creationId xmlns:a16="http://schemas.microsoft.com/office/drawing/2014/main" id="{8674034C-A451-4D44-AB26-A12E46E3F573}"/>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9683" name="Rectangle 3">
            <a:extLst>
              <a:ext uri="{FF2B5EF4-FFF2-40B4-BE49-F238E27FC236}">
                <a16:creationId xmlns:a16="http://schemas.microsoft.com/office/drawing/2014/main" id="{4FD254A8-01DC-452A-AF40-F8FE913D0E50}"/>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F06D10C-6D10-4551-9CE2-C7CC4081DEAD}"/>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26225D91-5F40-49E1-9E72-3EB122380C66}" type="slidenum">
              <a:rPr lang="en-GB" altLang="nb-NO" sz="1200">
                <a:latin typeface="Arial" panose="020B0604020202020204" pitchFamily="34" charset="0"/>
              </a:rPr>
              <a:pPr eaLnBrk="1" hangingPunct="1"/>
              <a:t>19</a:t>
            </a:fld>
            <a:endParaRPr lang="en-GB" altLang="nb-NO" sz="1200">
              <a:latin typeface="Arial" panose="020B0604020202020204" pitchFamily="34" charset="0"/>
            </a:endParaRPr>
          </a:p>
        </p:txBody>
      </p:sp>
      <p:sp>
        <p:nvSpPr>
          <p:cNvPr id="201730" name="Rectangle 2">
            <a:extLst>
              <a:ext uri="{FF2B5EF4-FFF2-40B4-BE49-F238E27FC236}">
                <a16:creationId xmlns:a16="http://schemas.microsoft.com/office/drawing/2014/main" id="{465AE527-43E8-4316-A132-C28CD9CB4F81}"/>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01731" name="Rectangle 3">
            <a:extLst>
              <a:ext uri="{FF2B5EF4-FFF2-40B4-BE49-F238E27FC236}">
                <a16:creationId xmlns:a16="http://schemas.microsoft.com/office/drawing/2014/main" id="{61AFAF13-8B79-46D2-9543-497B86BE7F1C}"/>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E5F71F5-719B-4912-AAEB-5EFA7D80D776}"/>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785F3326-895E-4BD3-95D1-29C1DBE826F7}" type="slidenum">
              <a:rPr lang="en-GB" altLang="nb-NO" sz="1200">
                <a:latin typeface="Arial" panose="020B0604020202020204" pitchFamily="34" charset="0"/>
              </a:rPr>
              <a:pPr eaLnBrk="1" hangingPunct="1"/>
              <a:t>20</a:t>
            </a:fld>
            <a:endParaRPr lang="en-GB" altLang="nb-NO" sz="1200">
              <a:latin typeface="Arial" panose="020B0604020202020204" pitchFamily="34" charset="0"/>
            </a:endParaRPr>
          </a:p>
        </p:txBody>
      </p:sp>
      <p:sp>
        <p:nvSpPr>
          <p:cNvPr id="203778" name="Rectangle 2">
            <a:extLst>
              <a:ext uri="{FF2B5EF4-FFF2-40B4-BE49-F238E27FC236}">
                <a16:creationId xmlns:a16="http://schemas.microsoft.com/office/drawing/2014/main" id="{F7DDCFFB-B06E-4065-AD35-CD3B2EC8EE83}"/>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03779" name="Rectangle 3">
            <a:extLst>
              <a:ext uri="{FF2B5EF4-FFF2-40B4-BE49-F238E27FC236}">
                <a16:creationId xmlns:a16="http://schemas.microsoft.com/office/drawing/2014/main" id="{24424911-4577-4CF6-9B61-52A05F40C6C1}"/>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0AD0554-E9FF-48FA-9397-43139D617CC2}"/>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defTabSz="93027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93027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93027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93027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93027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93027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fld id="{23590898-2A73-45B4-A05F-EF5A6B41676E}" type="slidenum">
              <a:rPr lang="en-GB" altLang="nb-NO" sz="1200">
                <a:latin typeface="Arial" panose="020B0604020202020204" pitchFamily="34" charset="0"/>
              </a:rPr>
              <a:pPr eaLnBrk="1" hangingPunct="1"/>
              <a:t>21</a:t>
            </a:fld>
            <a:endParaRPr lang="en-GB" altLang="nb-NO" sz="1200">
              <a:latin typeface="Arial" panose="020B0604020202020204" pitchFamily="34" charset="0"/>
            </a:endParaRPr>
          </a:p>
        </p:txBody>
      </p:sp>
      <p:sp>
        <p:nvSpPr>
          <p:cNvPr id="205826" name="Rectangle 2">
            <a:extLst>
              <a:ext uri="{FF2B5EF4-FFF2-40B4-BE49-F238E27FC236}">
                <a16:creationId xmlns:a16="http://schemas.microsoft.com/office/drawing/2014/main" id="{ABEC7211-488C-4895-8AA8-6031DD52BEB8}"/>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05827" name="Rectangle 3">
            <a:extLst>
              <a:ext uri="{FF2B5EF4-FFF2-40B4-BE49-F238E27FC236}">
                <a16:creationId xmlns:a16="http://schemas.microsoft.com/office/drawing/2014/main" id="{27541AE0-8C4B-4457-B0D3-448832DBC67F}"/>
              </a:ext>
            </a:extLst>
          </p:cNvPr>
          <p:cNvSpPr>
            <a:spLocks noGrp="1" noChangeArrowheads="1"/>
          </p:cNvSpPr>
          <p:nvPr>
            <p:ph type="body" idx="1"/>
          </p:nvPr>
        </p:nvSpPr>
        <p:spPr/>
        <p:txBody>
          <a:bodyPr/>
          <a:lstStyle/>
          <a:p>
            <a:pPr eaLnBrk="1" hangingPunct="1">
              <a:defRPr/>
            </a:pPr>
            <a:endParaRPr lang="nb-NO">
              <a:ea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bg>
      <p:bgPr>
        <a:solidFill>
          <a:srgbClr val="F2F1F2"/>
        </a:solidFill>
        <a:effectLst/>
      </p:bgPr>
    </p:bg>
    <p:spTree>
      <p:nvGrpSpPr>
        <p:cNvPr id="1" name=""/>
        <p:cNvGrpSpPr/>
        <p:nvPr/>
      </p:nvGrpSpPr>
      <p:grpSpPr>
        <a:xfrm>
          <a:off x="0" y="0"/>
          <a:ext cx="0" cy="0"/>
          <a:chOff x="0" y="0"/>
          <a:chExt cx="0" cy="0"/>
        </a:xfrm>
      </p:grpSpPr>
      <p:sp>
        <p:nvSpPr>
          <p:cNvPr id="4113" name="Rectangle 17"/>
          <p:cNvSpPr>
            <a:spLocks noGrp="1" noChangeArrowheads="1"/>
          </p:cNvSpPr>
          <p:nvPr>
            <p:ph type="subTitle" sz="quarter" idx="1"/>
          </p:nvPr>
        </p:nvSpPr>
        <p:spPr>
          <a:xfrm>
            <a:off x="323850" y="5124450"/>
            <a:ext cx="6754813" cy="661988"/>
          </a:xfrm>
        </p:spPr>
        <p:txBody>
          <a:bodyPr/>
          <a:lstStyle>
            <a:lvl1pPr marL="0" indent="0">
              <a:buFontTx/>
              <a:buNone/>
              <a:defRPr sz="2400"/>
            </a:lvl1pPr>
          </a:lstStyle>
          <a:p>
            <a:pPr lvl="0"/>
            <a:r>
              <a:rPr lang="en-GB" noProof="0"/>
              <a:t>Click here to add subtitle</a:t>
            </a:r>
          </a:p>
        </p:txBody>
      </p:sp>
    </p:spTree>
    <p:extLst>
      <p:ext uri="{BB962C8B-B14F-4D97-AF65-F5344CB8AC3E}">
        <p14:creationId xmlns:p14="http://schemas.microsoft.com/office/powerpoint/2010/main" val="1412346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124938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Tree>
    <p:extLst>
      <p:ext uri="{BB962C8B-B14F-4D97-AF65-F5344CB8AC3E}">
        <p14:creationId xmlns:p14="http://schemas.microsoft.com/office/powerpoint/2010/main" val="3532866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323850" y="1790700"/>
            <a:ext cx="4173538" cy="3998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9788" y="1790700"/>
            <a:ext cx="4173537" cy="3998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34113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108982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2107382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2274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1878145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1935676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225864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99250" y="190500"/>
            <a:ext cx="2124075" cy="5599113"/>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323850" y="190500"/>
            <a:ext cx="6223000" cy="5599113"/>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01994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83" name="Rectangle 11">
            <a:extLst>
              <a:ext uri="{FF2B5EF4-FFF2-40B4-BE49-F238E27FC236}">
                <a16:creationId xmlns:a16="http://schemas.microsoft.com/office/drawing/2014/main" id="{BA694240-BDF7-427E-9D03-BA92F70B79C8}"/>
              </a:ext>
            </a:extLst>
          </p:cNvPr>
          <p:cNvSpPr>
            <a:spLocks noGrp="1" noChangeArrowheads="1"/>
          </p:cNvSpPr>
          <p:nvPr>
            <p:ph type="body" idx="1"/>
          </p:nvPr>
        </p:nvSpPr>
        <p:spPr bwMode="auto">
          <a:xfrm>
            <a:off x="323850" y="1790700"/>
            <a:ext cx="8499475" cy="39989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085" name="Rectangle 13">
            <a:extLst>
              <a:ext uri="{FF2B5EF4-FFF2-40B4-BE49-F238E27FC236}">
                <a16:creationId xmlns:a16="http://schemas.microsoft.com/office/drawing/2014/main" id="{4ED0EEB6-619D-451B-B69B-DDC39676744E}"/>
              </a:ext>
            </a:extLst>
          </p:cNvPr>
          <p:cNvSpPr>
            <a:spLocks noGrp="1" noChangeArrowheads="1"/>
          </p:cNvSpPr>
          <p:nvPr>
            <p:ph type="title"/>
          </p:nvPr>
        </p:nvSpPr>
        <p:spPr bwMode="auto">
          <a:xfrm>
            <a:off x="323850" y="190500"/>
            <a:ext cx="8499475" cy="1030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p>
            <a:pPr lvl="0"/>
            <a:r>
              <a:rPr lang="en-GB"/>
              <a:t>Click to edit Master title style</a:t>
            </a:r>
          </a:p>
        </p:txBody>
      </p:sp>
    </p:spTree>
  </p:cSld>
  <p:clrMap bg1="lt1" tx1="dk1" bg2="lt2" tx2="dk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p:txStyles>
    <p:titleStyle>
      <a:lvl1pPr algn="l" rtl="0" eaLnBrk="0" fontAlgn="base" hangingPunct="0">
        <a:spcBef>
          <a:spcPct val="0"/>
        </a:spcBef>
        <a:spcAft>
          <a:spcPct val="0"/>
        </a:spcAft>
        <a:defRPr sz="3200">
          <a:solidFill>
            <a:schemeClr val="tx2"/>
          </a:solidFill>
          <a:latin typeface="+mj-lt"/>
          <a:ea typeface="MS PGothic" panose="020B0600070205080204" pitchFamily="34" charset="-128"/>
          <a:cs typeface="+mj-cs"/>
        </a:defRPr>
      </a:lvl1pPr>
      <a:lvl2pPr algn="l" rtl="0" eaLnBrk="0" fontAlgn="base" hangingPunct="0">
        <a:spcBef>
          <a:spcPct val="0"/>
        </a:spcBef>
        <a:spcAft>
          <a:spcPct val="0"/>
        </a:spcAft>
        <a:defRPr sz="3200">
          <a:solidFill>
            <a:schemeClr val="tx2"/>
          </a:solidFill>
          <a:latin typeface="Lucida Sans" charset="0"/>
          <a:ea typeface="MS PGothic" panose="020B0600070205080204" pitchFamily="34" charset="-128"/>
        </a:defRPr>
      </a:lvl2pPr>
      <a:lvl3pPr algn="l" rtl="0" eaLnBrk="0" fontAlgn="base" hangingPunct="0">
        <a:spcBef>
          <a:spcPct val="0"/>
        </a:spcBef>
        <a:spcAft>
          <a:spcPct val="0"/>
        </a:spcAft>
        <a:defRPr sz="3200">
          <a:solidFill>
            <a:schemeClr val="tx2"/>
          </a:solidFill>
          <a:latin typeface="Lucida Sans" charset="0"/>
          <a:ea typeface="MS PGothic" panose="020B0600070205080204" pitchFamily="34" charset="-128"/>
        </a:defRPr>
      </a:lvl3pPr>
      <a:lvl4pPr algn="l" rtl="0" eaLnBrk="0" fontAlgn="base" hangingPunct="0">
        <a:spcBef>
          <a:spcPct val="0"/>
        </a:spcBef>
        <a:spcAft>
          <a:spcPct val="0"/>
        </a:spcAft>
        <a:defRPr sz="3200">
          <a:solidFill>
            <a:schemeClr val="tx2"/>
          </a:solidFill>
          <a:latin typeface="Lucida Sans" charset="0"/>
          <a:ea typeface="MS PGothic" panose="020B0600070205080204" pitchFamily="34" charset="-128"/>
        </a:defRPr>
      </a:lvl4pPr>
      <a:lvl5pPr algn="l" rtl="0" eaLnBrk="0" fontAlgn="base" hangingPunct="0">
        <a:spcBef>
          <a:spcPct val="0"/>
        </a:spcBef>
        <a:spcAft>
          <a:spcPct val="0"/>
        </a:spcAft>
        <a:defRPr sz="3200">
          <a:solidFill>
            <a:schemeClr val="tx2"/>
          </a:solidFill>
          <a:latin typeface="Lucida Sans" charset="0"/>
          <a:ea typeface="MS PGothic" panose="020B0600070205080204" pitchFamily="34" charset="-128"/>
        </a:defRPr>
      </a:lvl5pPr>
      <a:lvl6pPr marL="457200" algn="l" rtl="0" fontAlgn="base">
        <a:spcBef>
          <a:spcPct val="0"/>
        </a:spcBef>
        <a:spcAft>
          <a:spcPct val="0"/>
        </a:spcAft>
        <a:defRPr sz="3200">
          <a:solidFill>
            <a:schemeClr val="tx2"/>
          </a:solidFill>
          <a:latin typeface="Lucida Sans" charset="0"/>
          <a:ea typeface="ＭＳ Ｐゴシック" charset="0"/>
        </a:defRPr>
      </a:lvl6pPr>
      <a:lvl7pPr marL="914400" algn="l" rtl="0" fontAlgn="base">
        <a:spcBef>
          <a:spcPct val="0"/>
        </a:spcBef>
        <a:spcAft>
          <a:spcPct val="0"/>
        </a:spcAft>
        <a:defRPr sz="3200">
          <a:solidFill>
            <a:schemeClr val="tx2"/>
          </a:solidFill>
          <a:latin typeface="Lucida Sans" charset="0"/>
          <a:ea typeface="ＭＳ Ｐゴシック" charset="0"/>
        </a:defRPr>
      </a:lvl7pPr>
      <a:lvl8pPr marL="1371600" algn="l" rtl="0" fontAlgn="base">
        <a:spcBef>
          <a:spcPct val="0"/>
        </a:spcBef>
        <a:spcAft>
          <a:spcPct val="0"/>
        </a:spcAft>
        <a:defRPr sz="3200">
          <a:solidFill>
            <a:schemeClr val="tx2"/>
          </a:solidFill>
          <a:latin typeface="Lucida Sans" charset="0"/>
          <a:ea typeface="ＭＳ Ｐゴシック" charset="0"/>
        </a:defRPr>
      </a:lvl8pPr>
      <a:lvl9pPr marL="1828800" algn="l" rtl="0" fontAlgn="base">
        <a:spcBef>
          <a:spcPct val="0"/>
        </a:spcBef>
        <a:spcAft>
          <a:spcPct val="0"/>
        </a:spcAft>
        <a:defRPr sz="3200">
          <a:solidFill>
            <a:schemeClr val="tx2"/>
          </a:solidFill>
          <a:latin typeface="Lucida Sans" charset="0"/>
          <a:ea typeface="ＭＳ Ｐゴシック" charset="0"/>
        </a:defRPr>
      </a:lvl9pPr>
    </p:titleStyle>
    <p:bodyStyle>
      <a:lvl1pPr marL="182563" indent="-182563" algn="l" rtl="0" eaLnBrk="0" fontAlgn="base" hangingPunct="0">
        <a:lnSpc>
          <a:spcPct val="110000"/>
        </a:lnSpc>
        <a:spcBef>
          <a:spcPct val="0"/>
        </a:spcBef>
        <a:spcAft>
          <a:spcPct val="40000"/>
        </a:spcAft>
        <a:buClr>
          <a:schemeClr val="tx2"/>
        </a:buClr>
        <a:buSzPct val="140000"/>
        <a:buChar char="•"/>
        <a:defRPr>
          <a:solidFill>
            <a:schemeClr val="tx2"/>
          </a:solidFill>
          <a:latin typeface="+mn-lt"/>
          <a:ea typeface="MS PGothic" panose="020B0600070205080204" pitchFamily="34" charset="-128"/>
          <a:cs typeface="+mn-cs"/>
        </a:defRPr>
      </a:lvl1pPr>
      <a:lvl2pPr marL="623888" indent="-166688" algn="l" rtl="0" eaLnBrk="0" fontAlgn="base" hangingPunct="0">
        <a:spcBef>
          <a:spcPct val="0"/>
        </a:spcBef>
        <a:spcAft>
          <a:spcPct val="60000"/>
        </a:spcAft>
        <a:buClr>
          <a:schemeClr val="tx2"/>
        </a:buClr>
        <a:buSzPct val="140000"/>
        <a:buFont typeface="Arial" panose="020B0604020202020204" pitchFamily="34" charset="0"/>
        <a:buChar char="–"/>
        <a:defRPr>
          <a:solidFill>
            <a:schemeClr val="tx2"/>
          </a:solidFill>
          <a:latin typeface="+mn-lt"/>
          <a:ea typeface="MS PGothic" panose="020B0600070205080204" pitchFamily="34" charset="-128"/>
        </a:defRPr>
      </a:lvl2pPr>
      <a:lvl3pPr marL="1076325" indent="-161925" algn="l" rtl="0" eaLnBrk="0" fontAlgn="base" hangingPunct="0">
        <a:spcBef>
          <a:spcPct val="0"/>
        </a:spcBef>
        <a:spcAft>
          <a:spcPct val="60000"/>
        </a:spcAft>
        <a:buClr>
          <a:schemeClr val="tx2"/>
        </a:buClr>
        <a:buSzPct val="140000"/>
        <a:buChar char="•"/>
        <a:defRPr>
          <a:solidFill>
            <a:schemeClr val="tx2"/>
          </a:solidFill>
          <a:latin typeface="+mn-lt"/>
          <a:ea typeface="MS PGothic" panose="020B0600070205080204" pitchFamily="34" charset="-128"/>
        </a:defRPr>
      </a:lvl3pPr>
      <a:lvl4pPr marL="1527175" indent="-182563" algn="l" rtl="0" eaLnBrk="0" fontAlgn="base" hangingPunct="0">
        <a:spcBef>
          <a:spcPct val="0"/>
        </a:spcBef>
        <a:spcAft>
          <a:spcPct val="60000"/>
        </a:spcAft>
        <a:buClr>
          <a:schemeClr val="tx2"/>
        </a:buClr>
        <a:buSzPct val="140000"/>
        <a:buFont typeface="Arial" panose="020B0604020202020204" pitchFamily="34" charset="0"/>
        <a:buChar char="–"/>
        <a:defRPr>
          <a:solidFill>
            <a:schemeClr val="tx2"/>
          </a:solidFill>
          <a:latin typeface="+mn-lt"/>
          <a:ea typeface="MS PGothic" panose="020B0600070205080204" pitchFamily="34" charset="-128"/>
        </a:defRPr>
      </a:lvl4pPr>
      <a:lvl5pPr marL="1968500" indent="-139700" algn="l" rtl="0" eaLnBrk="0" fontAlgn="base" hangingPunct="0">
        <a:spcBef>
          <a:spcPct val="0"/>
        </a:spcBef>
        <a:spcAft>
          <a:spcPct val="60000"/>
        </a:spcAft>
        <a:buClr>
          <a:schemeClr val="tx2"/>
        </a:buClr>
        <a:buSzPct val="140000"/>
        <a:buFont typeface="Arial" panose="020B0604020202020204" pitchFamily="34" charset="0"/>
        <a:buChar char="»"/>
        <a:defRPr>
          <a:solidFill>
            <a:schemeClr val="tx2"/>
          </a:solidFill>
          <a:latin typeface="+mn-lt"/>
          <a:ea typeface="MS PGothic" panose="020B0600070205080204" pitchFamily="34" charset="-128"/>
        </a:defRPr>
      </a:lvl5pPr>
      <a:lvl6pPr marL="2425700" indent="-139700" algn="l" rtl="0" fontAlgn="base">
        <a:spcBef>
          <a:spcPct val="0"/>
        </a:spcBef>
        <a:spcAft>
          <a:spcPct val="60000"/>
        </a:spcAft>
        <a:buClr>
          <a:schemeClr val="tx2"/>
        </a:buClr>
        <a:buSzPct val="140000"/>
        <a:buFont typeface="Arial" charset="0"/>
        <a:buChar char="»"/>
        <a:defRPr>
          <a:solidFill>
            <a:schemeClr val="tx2"/>
          </a:solidFill>
          <a:latin typeface="+mn-lt"/>
          <a:ea typeface="+mn-ea"/>
        </a:defRPr>
      </a:lvl6pPr>
      <a:lvl7pPr marL="2882900" indent="-139700" algn="l" rtl="0" fontAlgn="base">
        <a:spcBef>
          <a:spcPct val="0"/>
        </a:spcBef>
        <a:spcAft>
          <a:spcPct val="60000"/>
        </a:spcAft>
        <a:buClr>
          <a:schemeClr val="tx2"/>
        </a:buClr>
        <a:buSzPct val="140000"/>
        <a:buFont typeface="Arial" charset="0"/>
        <a:buChar char="»"/>
        <a:defRPr>
          <a:solidFill>
            <a:schemeClr val="tx2"/>
          </a:solidFill>
          <a:latin typeface="+mn-lt"/>
          <a:ea typeface="+mn-ea"/>
        </a:defRPr>
      </a:lvl7pPr>
      <a:lvl8pPr marL="3340100" indent="-139700" algn="l" rtl="0" fontAlgn="base">
        <a:spcBef>
          <a:spcPct val="0"/>
        </a:spcBef>
        <a:spcAft>
          <a:spcPct val="60000"/>
        </a:spcAft>
        <a:buClr>
          <a:schemeClr val="tx2"/>
        </a:buClr>
        <a:buSzPct val="140000"/>
        <a:buFont typeface="Arial" charset="0"/>
        <a:buChar char="»"/>
        <a:defRPr>
          <a:solidFill>
            <a:schemeClr val="tx2"/>
          </a:solidFill>
          <a:latin typeface="+mn-lt"/>
          <a:ea typeface="+mn-ea"/>
        </a:defRPr>
      </a:lvl8pPr>
      <a:lvl9pPr marL="3797300" indent="-139700" algn="l" rtl="0" fontAlgn="base">
        <a:spcBef>
          <a:spcPct val="0"/>
        </a:spcBef>
        <a:spcAft>
          <a:spcPct val="60000"/>
        </a:spcAft>
        <a:buClr>
          <a:schemeClr val="tx2"/>
        </a:buClr>
        <a:buSzPct val="140000"/>
        <a:buFont typeface="Arial" charset="0"/>
        <a:buChar char="»"/>
        <a:defRPr>
          <a:solidFill>
            <a:schemeClr val="tx2"/>
          </a:solidFill>
          <a:latin typeface="+mn-lt"/>
          <a:ea typeface="+mn-ea"/>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4" name="Rectangle 4">
            <a:extLst>
              <a:ext uri="{FF2B5EF4-FFF2-40B4-BE49-F238E27FC236}">
                <a16:creationId xmlns:a16="http://schemas.microsoft.com/office/drawing/2014/main" id="{78AF2D66-0186-4859-A438-452526C9741B}"/>
              </a:ext>
            </a:extLst>
          </p:cNvPr>
          <p:cNvSpPr>
            <a:spLocks noGrp="1" noChangeArrowheads="1"/>
          </p:cNvSpPr>
          <p:nvPr>
            <p:ph type="ctrTitle" idx="4294967295"/>
          </p:nvPr>
        </p:nvSpPr>
        <p:spPr>
          <a:xfrm>
            <a:off x="468313" y="4005263"/>
            <a:ext cx="7772400" cy="1470025"/>
          </a:xfrm>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defRPr/>
            </a:pPr>
            <a:r>
              <a:rPr lang="en-GB" sz="3600" b="1">
                <a:ea typeface="+mj-ea"/>
              </a:rPr>
              <a:t>Communication Management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2" descr="Communication">
            <a:extLst>
              <a:ext uri="{FF2B5EF4-FFF2-40B4-BE49-F238E27FC236}">
                <a16:creationId xmlns:a16="http://schemas.microsoft.com/office/drawing/2014/main" id="{FB7B2D5A-4241-49C6-834F-DEE08CC832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1125538"/>
            <a:ext cx="4103687" cy="410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5" name="Rectangle 3">
            <a:extLst>
              <a:ext uri="{FF2B5EF4-FFF2-40B4-BE49-F238E27FC236}">
                <a16:creationId xmlns:a16="http://schemas.microsoft.com/office/drawing/2014/main" id="{F90E9532-E85C-49ED-A414-0F37C77E7ED5}"/>
              </a:ext>
            </a:extLst>
          </p:cNvPr>
          <p:cNvSpPr>
            <a:spLocks noGrp="1" noChangeArrowheads="1"/>
          </p:cNvSpPr>
          <p:nvPr>
            <p:ph type="title"/>
          </p:nvPr>
        </p:nvSpPr>
        <p:spPr>
          <a:xfrm>
            <a:off x="323850" y="188913"/>
            <a:ext cx="8499475" cy="815975"/>
          </a:xfrm>
        </p:spPr>
        <p:txBody>
          <a:bodyPr/>
          <a:lstStyle/>
          <a:p>
            <a:pPr eaLnBrk="1" hangingPunct="1">
              <a:defRPr/>
            </a:pPr>
            <a:r>
              <a:rPr lang="en-GB">
                <a:ea typeface="+mj-ea"/>
              </a:rPr>
              <a:t>Content</a:t>
            </a:r>
          </a:p>
        </p:txBody>
      </p:sp>
      <p:sp>
        <p:nvSpPr>
          <p:cNvPr id="172036" name="Rectangle 4">
            <a:extLst>
              <a:ext uri="{FF2B5EF4-FFF2-40B4-BE49-F238E27FC236}">
                <a16:creationId xmlns:a16="http://schemas.microsoft.com/office/drawing/2014/main" id="{4DF57466-E9BA-4EF0-810F-06FFBCBBBE3B}"/>
              </a:ext>
            </a:extLst>
          </p:cNvPr>
          <p:cNvSpPr>
            <a:spLocks noGrp="1" noChangeArrowheads="1"/>
          </p:cNvSpPr>
          <p:nvPr>
            <p:ph type="body" idx="1"/>
          </p:nvPr>
        </p:nvSpPr>
        <p:spPr>
          <a:xfrm>
            <a:off x="395288" y="1268413"/>
            <a:ext cx="8499475" cy="4608512"/>
          </a:xfrm>
        </p:spPr>
        <p:txBody>
          <a:bodyPr/>
          <a:lstStyle/>
          <a:p>
            <a:pPr marL="304800" indent="-304800" eaLnBrk="1" hangingPunct="1">
              <a:lnSpc>
                <a:spcPct val="100000"/>
              </a:lnSpc>
              <a:buClr>
                <a:srgbClr val="4A18A4"/>
              </a:buClr>
              <a:buFont typeface="Lucida Sans" charset="0"/>
              <a:buChar char="•"/>
              <a:defRPr/>
            </a:pPr>
            <a:r>
              <a:rPr lang="en-GB" sz="1400">
                <a:ea typeface="+mn-ea"/>
              </a:rPr>
              <a:t>What is communication?</a:t>
            </a:r>
          </a:p>
          <a:p>
            <a:pPr marL="304800" indent="-304800" eaLnBrk="1" hangingPunct="1">
              <a:lnSpc>
                <a:spcPct val="100000"/>
              </a:lnSpc>
              <a:buClr>
                <a:srgbClr val="4A18A4"/>
              </a:buClr>
              <a:buFont typeface="Lucida Sans" charset="0"/>
              <a:buChar char="•"/>
              <a:defRPr/>
            </a:pPr>
            <a:r>
              <a:rPr lang="en-GB" sz="1400">
                <a:ea typeface="+mn-ea"/>
              </a:rPr>
              <a:t>Success factors of anchoring and communication</a:t>
            </a:r>
          </a:p>
          <a:p>
            <a:pPr marL="304800" indent="-304800" eaLnBrk="1" hangingPunct="1">
              <a:lnSpc>
                <a:spcPct val="100000"/>
              </a:lnSpc>
              <a:buClr>
                <a:srgbClr val="4A18A4"/>
              </a:buClr>
              <a:buFont typeface="Lucida Sans" charset="0"/>
              <a:buChar char="•"/>
              <a:defRPr/>
            </a:pPr>
            <a:r>
              <a:rPr lang="en-GB" sz="1400">
                <a:ea typeface="+mn-ea"/>
              </a:rPr>
              <a:t>Environment - different expectations</a:t>
            </a:r>
          </a:p>
          <a:p>
            <a:pPr marL="304800" indent="-304800" eaLnBrk="1" hangingPunct="1">
              <a:lnSpc>
                <a:spcPct val="100000"/>
              </a:lnSpc>
              <a:buClr>
                <a:srgbClr val="4A18A4"/>
              </a:buClr>
              <a:buFont typeface="Lucida Sans" charset="0"/>
              <a:buChar char="•"/>
              <a:defRPr/>
            </a:pPr>
            <a:r>
              <a:rPr lang="en-GB" sz="1400">
                <a:ea typeface="+mn-ea"/>
              </a:rPr>
              <a:t>Communication Management</a:t>
            </a:r>
          </a:p>
          <a:p>
            <a:pPr marL="762000" lvl="1" indent="-304800" eaLnBrk="1" hangingPunct="1">
              <a:lnSpc>
                <a:spcPct val="90000"/>
              </a:lnSpc>
              <a:buClr>
                <a:srgbClr val="4A18A4"/>
              </a:buClr>
              <a:buSzTx/>
              <a:buFont typeface="Arial" charset="0"/>
              <a:buChar char="–"/>
              <a:defRPr/>
            </a:pPr>
            <a:r>
              <a:rPr lang="en-GB" sz="1400">
                <a:ea typeface="+mn-ea"/>
              </a:rPr>
              <a:t>Communication Strategy</a:t>
            </a:r>
          </a:p>
          <a:p>
            <a:pPr marL="762000" lvl="1" indent="-304800" eaLnBrk="1" hangingPunct="1">
              <a:lnSpc>
                <a:spcPct val="90000"/>
              </a:lnSpc>
              <a:buClr>
                <a:srgbClr val="4A18A4"/>
              </a:buClr>
              <a:buSzTx/>
              <a:buFont typeface="Arial" charset="0"/>
              <a:buChar char="–"/>
              <a:defRPr/>
            </a:pPr>
            <a:r>
              <a:rPr lang="en-GB" sz="1400">
                <a:ea typeface="+mn-ea"/>
              </a:rPr>
              <a:t>Vision and Goals</a:t>
            </a:r>
          </a:p>
          <a:p>
            <a:pPr marL="762000" lvl="1" indent="-304800" eaLnBrk="1" hangingPunct="1">
              <a:lnSpc>
                <a:spcPct val="90000"/>
              </a:lnSpc>
              <a:buClr>
                <a:srgbClr val="4A18A4"/>
              </a:buClr>
              <a:buSzTx/>
              <a:buFont typeface="Arial" charset="0"/>
              <a:buChar char="–"/>
              <a:defRPr/>
            </a:pPr>
            <a:r>
              <a:rPr lang="en-GB" sz="1400">
                <a:ea typeface="+mn-ea"/>
              </a:rPr>
              <a:t>Communication Plan</a:t>
            </a:r>
          </a:p>
          <a:p>
            <a:pPr marL="762000" lvl="1" indent="-304800" eaLnBrk="1" hangingPunct="1">
              <a:lnSpc>
                <a:spcPct val="90000"/>
              </a:lnSpc>
              <a:buClr>
                <a:srgbClr val="4A18A4"/>
              </a:buClr>
              <a:buSzTx/>
              <a:buFont typeface="Arial" charset="0"/>
              <a:buChar char="–"/>
              <a:defRPr/>
            </a:pPr>
            <a:r>
              <a:rPr lang="en-GB" sz="1400">
                <a:ea typeface="+mn-ea"/>
              </a:rPr>
              <a:t>Stakeholder Analysis</a:t>
            </a:r>
          </a:p>
          <a:p>
            <a:pPr marL="762000" lvl="1" indent="-304800" eaLnBrk="1" hangingPunct="1">
              <a:lnSpc>
                <a:spcPct val="90000"/>
              </a:lnSpc>
              <a:buClr>
                <a:srgbClr val="4A18A4"/>
              </a:buClr>
              <a:buSzTx/>
              <a:buFont typeface="Arial" charset="0"/>
              <a:buChar char="–"/>
              <a:defRPr/>
            </a:pPr>
            <a:r>
              <a:rPr lang="en-GB" sz="1400">
                <a:ea typeface="+mn-ea"/>
              </a:rPr>
              <a:t>Network change agents</a:t>
            </a:r>
          </a:p>
          <a:p>
            <a:pPr marL="304800" indent="-304800" eaLnBrk="1" hangingPunct="1">
              <a:lnSpc>
                <a:spcPct val="100000"/>
              </a:lnSpc>
              <a:buClr>
                <a:srgbClr val="4A18A4"/>
              </a:buClr>
              <a:buFont typeface="Lucida Sans" charset="0"/>
              <a:buChar char="•"/>
              <a:defRPr/>
            </a:pPr>
            <a:r>
              <a:rPr lang="en-GB" sz="1400">
                <a:ea typeface="+mn-ea"/>
              </a:rPr>
              <a:t>Project Updates and News</a:t>
            </a:r>
          </a:p>
          <a:p>
            <a:pPr marL="762000" lvl="1" indent="-304800" eaLnBrk="1" hangingPunct="1">
              <a:lnSpc>
                <a:spcPct val="90000"/>
              </a:lnSpc>
              <a:buClr>
                <a:srgbClr val="4A18A4"/>
              </a:buClr>
              <a:buSzTx/>
              <a:buFont typeface="Arial" charset="0"/>
              <a:buChar char="–"/>
              <a:defRPr/>
            </a:pPr>
            <a:r>
              <a:rPr lang="en-GB" sz="1400">
                <a:ea typeface="+mn-ea"/>
              </a:rPr>
              <a:t>Newsletter</a:t>
            </a:r>
          </a:p>
          <a:p>
            <a:pPr marL="762000" lvl="1" indent="-304800" eaLnBrk="1" hangingPunct="1">
              <a:lnSpc>
                <a:spcPct val="90000"/>
              </a:lnSpc>
              <a:buClr>
                <a:srgbClr val="4A18A4"/>
              </a:buClr>
              <a:buSzTx/>
              <a:buFont typeface="Arial" charset="0"/>
              <a:buChar char="–"/>
              <a:defRPr/>
            </a:pPr>
            <a:r>
              <a:rPr lang="en-GB" sz="1400">
                <a:ea typeface="+mn-ea"/>
              </a:rPr>
              <a:t>The project's website</a:t>
            </a:r>
            <a:r>
              <a:rPr lang="en-GB">
                <a:ea typeface="+mn-ea"/>
              </a:rPr>
              <a:t> </a:t>
            </a:r>
          </a:p>
          <a:p>
            <a:pPr marL="304800" indent="-304800" eaLnBrk="1" hangingPunct="1">
              <a:lnSpc>
                <a:spcPct val="100000"/>
              </a:lnSpc>
              <a:buClr>
                <a:srgbClr val="4A18A4"/>
              </a:buClr>
              <a:buFont typeface="Lucida Sans" charset="0"/>
              <a:buChar char="•"/>
              <a:defRPr/>
            </a:pPr>
            <a:r>
              <a:rPr lang="en-GB" sz="1400">
                <a:ea typeface="+mn-ea"/>
              </a:rPr>
              <a:t>What creates confidence and motivation in a project?</a:t>
            </a:r>
          </a:p>
          <a:p>
            <a:pPr marL="304800" indent="-304800" eaLnBrk="1" hangingPunct="1">
              <a:lnSpc>
                <a:spcPct val="100000"/>
              </a:lnSpc>
              <a:buClr>
                <a:srgbClr val="4A18A4"/>
              </a:buClr>
              <a:buFont typeface="Lucida Sans" charset="0"/>
              <a:buChar char="•"/>
              <a:defRPr/>
            </a:pPr>
            <a:r>
              <a:rPr lang="en-GB" sz="1400">
                <a:ea typeface="+mn-ea"/>
              </a:rPr>
              <a:t>Communication in Scrum projects</a:t>
            </a:r>
          </a:p>
          <a:p>
            <a:pPr marL="304800" indent="-304800" eaLnBrk="1" hangingPunct="1">
              <a:lnSpc>
                <a:spcPct val="100000"/>
              </a:lnSpc>
              <a:buClr>
                <a:srgbClr val="4A18A4"/>
              </a:buClr>
              <a:buSzTx/>
              <a:defRPr/>
            </a:pPr>
            <a:endParaRPr lang="en-GB">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00EA8183-E960-4757-A1DC-99ACE15C393B}"/>
              </a:ext>
            </a:extLst>
          </p:cNvPr>
          <p:cNvSpPr>
            <a:spLocks noGrp="1" noChangeArrowheads="1"/>
          </p:cNvSpPr>
          <p:nvPr>
            <p:ph type="title"/>
          </p:nvPr>
        </p:nvSpPr>
        <p:spPr>
          <a:xfrm>
            <a:off x="323850" y="455613"/>
            <a:ext cx="8499475" cy="596900"/>
          </a:xfrm>
        </p:spPr>
        <p:txBody>
          <a:bodyPr/>
          <a:lstStyle/>
          <a:p>
            <a:pPr eaLnBrk="1" hangingPunct="1">
              <a:defRPr/>
            </a:pPr>
            <a:r>
              <a:rPr lang="en-GB">
                <a:ea typeface="+mj-ea"/>
              </a:rPr>
              <a:t>What is communication?</a:t>
            </a:r>
          </a:p>
        </p:txBody>
      </p:sp>
      <p:sp>
        <p:nvSpPr>
          <p:cNvPr id="169987" name="Rectangle 3">
            <a:extLst>
              <a:ext uri="{FF2B5EF4-FFF2-40B4-BE49-F238E27FC236}">
                <a16:creationId xmlns:a16="http://schemas.microsoft.com/office/drawing/2014/main" id="{96151780-B52D-4E7C-8F83-DFA85F6DCB91}"/>
              </a:ext>
            </a:extLst>
          </p:cNvPr>
          <p:cNvSpPr>
            <a:spLocks noGrp="1" noChangeArrowheads="1"/>
          </p:cNvSpPr>
          <p:nvPr>
            <p:ph type="body" idx="1"/>
          </p:nvPr>
        </p:nvSpPr>
        <p:spPr>
          <a:xfrm>
            <a:off x="323850" y="1268413"/>
            <a:ext cx="8499475" cy="3998912"/>
          </a:xfrm>
        </p:spPr>
        <p:txBody>
          <a:bodyPr/>
          <a:lstStyle/>
          <a:p>
            <a:pPr marL="342900" indent="-342900" eaLnBrk="1" hangingPunct="1">
              <a:buClr>
                <a:srgbClr val="4A18A4"/>
              </a:buClr>
              <a:buFont typeface="Lucida Sans" panose="020B0602030504020204" pitchFamily="34" charset="0"/>
              <a:buChar char="•"/>
            </a:pPr>
            <a:r>
              <a:rPr lang="en-GB" altLang="nb-NO"/>
              <a:t>Communication is a process where information is encoded and transmitted by a sender to a receiver using a channel or medium. Receiver decoding the message and gives the sender a response. Communication is thus a process in which we assign and convey meaning in an attempt to create a common understanding. </a:t>
            </a:r>
          </a:p>
          <a:p>
            <a:pPr marL="342900" indent="-342900" eaLnBrk="1" hangingPunct="1">
              <a:buClr>
                <a:srgbClr val="4A18A4"/>
              </a:buClr>
              <a:buSzTx/>
              <a:buFontTx/>
              <a:buNone/>
            </a:pPr>
            <a:endParaRPr lang="en-GB" altLang="nb-NO"/>
          </a:p>
          <a:p>
            <a:pPr marL="342900" indent="-342900" eaLnBrk="1" hangingPunct="1">
              <a:buClr>
                <a:srgbClr val="4A18A4"/>
              </a:buClr>
              <a:buFont typeface="Lucida Sans" panose="020B0602030504020204" pitchFamily="34" charset="0"/>
              <a:buChar char="•"/>
            </a:pPr>
            <a:r>
              <a:rPr lang="en-GB" altLang="nb-NO"/>
              <a:t>Four types of communication:</a:t>
            </a:r>
            <a:br>
              <a:rPr lang="en-GB" altLang="nb-NO"/>
            </a:br>
            <a:r>
              <a:rPr lang="en-GB" altLang="nb-NO">
                <a:solidFill>
                  <a:srgbClr val="4A18A4"/>
                </a:solidFill>
              </a:rPr>
              <a:t>1. </a:t>
            </a:r>
            <a:r>
              <a:rPr lang="en-GB" altLang="nb-NO"/>
              <a:t>Oral communication</a:t>
            </a:r>
            <a:br>
              <a:rPr lang="en-GB" altLang="nb-NO"/>
            </a:br>
            <a:r>
              <a:rPr lang="en-GB" altLang="nb-NO">
                <a:solidFill>
                  <a:srgbClr val="4A18A4"/>
                </a:solidFill>
              </a:rPr>
              <a:t>2.</a:t>
            </a:r>
            <a:r>
              <a:rPr lang="en-GB" altLang="nb-NO"/>
              <a:t> Written communication</a:t>
            </a:r>
            <a:br>
              <a:rPr lang="en-GB" altLang="nb-NO"/>
            </a:br>
            <a:r>
              <a:rPr lang="en-GB" altLang="nb-NO">
                <a:solidFill>
                  <a:srgbClr val="4A18A4"/>
                </a:solidFill>
              </a:rPr>
              <a:t>3.</a:t>
            </a:r>
            <a:r>
              <a:rPr lang="en-GB" altLang="nb-NO"/>
              <a:t> Non-verbal communication</a:t>
            </a:r>
            <a:br>
              <a:rPr lang="en-GB" altLang="nb-NO"/>
            </a:br>
            <a:r>
              <a:rPr lang="en-GB" altLang="nb-NO">
                <a:solidFill>
                  <a:srgbClr val="4A18A4"/>
                </a:solidFill>
              </a:rPr>
              <a:t>4.</a:t>
            </a:r>
            <a:r>
              <a:rPr lang="en-GB" altLang="nb-NO"/>
              <a:t> Visual communication</a:t>
            </a:r>
            <a:r>
              <a:rPr lang="nb-NO" altLang="nb-NO"/>
              <a:t> </a:t>
            </a:r>
          </a:p>
        </p:txBody>
      </p:sp>
      <p:sp>
        <p:nvSpPr>
          <p:cNvPr id="169988" name="Text Box 4">
            <a:extLst>
              <a:ext uri="{FF2B5EF4-FFF2-40B4-BE49-F238E27FC236}">
                <a16:creationId xmlns:a16="http://schemas.microsoft.com/office/drawing/2014/main" id="{BDCCAC3B-3111-4C7E-99D8-25B1C6D3A049}"/>
              </a:ext>
            </a:extLst>
          </p:cNvPr>
          <p:cNvSpPr txBox="1">
            <a:spLocks noChangeArrowheads="1"/>
          </p:cNvSpPr>
          <p:nvPr/>
        </p:nvSpPr>
        <p:spPr bwMode="auto">
          <a:xfrm>
            <a:off x="250825" y="5408613"/>
            <a:ext cx="8713788" cy="396875"/>
          </a:xfrm>
          <a:prstGeom prst="rect">
            <a:avLst/>
          </a:prstGeom>
          <a:solidFill>
            <a:schemeClr val="folHlink"/>
          </a:solidFill>
          <a:ln>
            <a:noFill/>
          </a:ln>
          <a:effectLst/>
          <a:extLst>
            <a:ext uri="{91240B29-F687-4f45-9708-019B960494DF}">
              <a14:hiddenLine xmlns="" xmlns:a14="http://schemas.microsoft.com/office/drawing/2010/main" w="19050">
                <a:solidFill>
                  <a:srgbClr val="0075B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b="1">
                <a:solidFill>
                  <a:schemeClr val="bg1"/>
                </a:solidFill>
                <a:latin typeface="Lucida Sans" charset="0"/>
                <a:ea typeface="ＭＳ Ｐゴシック" charset="0"/>
              </a:rPr>
              <a:t>70% of the time in large projects is used for communication </a:t>
            </a:r>
            <a:r>
              <a:rPr lang="en-GB" sz="2000" b="1">
                <a:solidFill>
                  <a:schemeClr val="bg1"/>
                </a:solidFill>
                <a:latin typeface="Lucida Sans" charset="0"/>
                <a:ea typeface="ＭＳ Ｐゴシック" charset="0"/>
              </a:rPr>
              <a:t>*</a:t>
            </a:r>
          </a:p>
        </p:txBody>
      </p:sp>
      <p:sp>
        <p:nvSpPr>
          <p:cNvPr id="169989" name="Text Box 5">
            <a:extLst>
              <a:ext uri="{FF2B5EF4-FFF2-40B4-BE49-F238E27FC236}">
                <a16:creationId xmlns:a16="http://schemas.microsoft.com/office/drawing/2014/main" id="{AC898A12-C1FB-4B83-A707-C07D760633B4}"/>
              </a:ext>
            </a:extLst>
          </p:cNvPr>
          <p:cNvSpPr txBox="1">
            <a:spLocks noChangeArrowheads="1"/>
          </p:cNvSpPr>
          <p:nvPr/>
        </p:nvSpPr>
        <p:spPr bwMode="auto">
          <a:xfrm>
            <a:off x="3708400" y="5951538"/>
            <a:ext cx="5435600" cy="2143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9050">
                <a:solidFill>
                  <a:srgbClr val="0075B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50000"/>
              </a:spcBef>
              <a:defRPr/>
            </a:pPr>
            <a:r>
              <a:rPr lang="nb-NO" sz="800">
                <a:latin typeface="Lucida Sans" charset="0"/>
                <a:ea typeface="ＭＳ Ｐゴシック" charset="0"/>
              </a:rPr>
              <a:t>*Teasley, Covi, Krishnan, Olson (2002). Rapid Software Development through Team Collocation (IEEE)</a:t>
            </a:r>
          </a:p>
        </p:txBody>
      </p:sp>
      <p:pic>
        <p:nvPicPr>
          <p:cNvPr id="8197" name="Picture 6" descr="istockphoto_3831814-communication">
            <a:extLst>
              <a:ext uri="{FF2B5EF4-FFF2-40B4-BE49-F238E27FC236}">
                <a16:creationId xmlns:a16="http://schemas.microsoft.com/office/drawing/2014/main" id="{7D592076-85FD-4577-BC8D-3538166B9C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525" y="2852738"/>
            <a:ext cx="2519363"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A44686A7-E6CE-488A-B0AE-50C610EB2467}"/>
              </a:ext>
            </a:extLst>
          </p:cNvPr>
          <p:cNvSpPr>
            <a:spLocks noGrp="1" noChangeArrowheads="1"/>
          </p:cNvSpPr>
          <p:nvPr>
            <p:ph type="title"/>
          </p:nvPr>
        </p:nvSpPr>
        <p:spPr>
          <a:xfrm>
            <a:off x="179388" y="0"/>
            <a:ext cx="8964612" cy="779463"/>
          </a:xfrm>
        </p:spPr>
        <p:txBody>
          <a:bodyPr/>
          <a:lstStyle/>
          <a:p>
            <a:pPr eaLnBrk="1" hangingPunct="1">
              <a:defRPr/>
            </a:pPr>
            <a:r>
              <a:rPr lang="en-GB" sz="2800">
                <a:ea typeface="+mj-ea"/>
              </a:rPr>
              <a:t>Success factors of anchoring and communication</a:t>
            </a:r>
            <a:r>
              <a:rPr lang="nb-NO" sz="2800">
                <a:ea typeface="+mj-ea"/>
              </a:rPr>
              <a:t> </a:t>
            </a:r>
            <a:endParaRPr lang="en-GB" sz="2800">
              <a:ea typeface="+mj-ea"/>
            </a:endParaRPr>
          </a:p>
        </p:txBody>
      </p:sp>
      <p:grpSp>
        <p:nvGrpSpPr>
          <p:cNvPr id="10242" name="Group 3">
            <a:extLst>
              <a:ext uri="{FF2B5EF4-FFF2-40B4-BE49-F238E27FC236}">
                <a16:creationId xmlns:a16="http://schemas.microsoft.com/office/drawing/2014/main" id="{6292DD8C-CBAA-4501-92A2-42CEE78C305C}"/>
              </a:ext>
            </a:extLst>
          </p:cNvPr>
          <p:cNvGrpSpPr>
            <a:grpSpLocks/>
          </p:cNvGrpSpPr>
          <p:nvPr/>
        </p:nvGrpSpPr>
        <p:grpSpPr bwMode="auto">
          <a:xfrm>
            <a:off x="755650" y="1052513"/>
            <a:ext cx="7534275" cy="5029200"/>
            <a:chOff x="669" y="653"/>
            <a:chExt cx="5317" cy="3444"/>
          </a:xfrm>
        </p:grpSpPr>
        <p:grpSp>
          <p:nvGrpSpPr>
            <p:cNvPr id="10243" name="Group 4">
              <a:extLst>
                <a:ext uri="{FF2B5EF4-FFF2-40B4-BE49-F238E27FC236}">
                  <a16:creationId xmlns:a16="http://schemas.microsoft.com/office/drawing/2014/main" id="{9D4A16BC-7BCE-4571-B8BE-6B450BFBA6F4}"/>
                </a:ext>
              </a:extLst>
            </p:cNvPr>
            <p:cNvGrpSpPr>
              <a:grpSpLocks/>
            </p:cNvGrpSpPr>
            <p:nvPr/>
          </p:nvGrpSpPr>
          <p:grpSpPr bwMode="auto">
            <a:xfrm>
              <a:off x="677" y="653"/>
              <a:ext cx="5275" cy="210"/>
              <a:chOff x="284" y="1210"/>
              <a:chExt cx="5681" cy="228"/>
            </a:xfrm>
          </p:grpSpPr>
          <p:sp>
            <p:nvSpPr>
              <p:cNvPr id="10272" name="Rectangle 5">
                <a:extLst>
                  <a:ext uri="{FF2B5EF4-FFF2-40B4-BE49-F238E27FC236}">
                    <a16:creationId xmlns:a16="http://schemas.microsoft.com/office/drawing/2014/main" id="{FA887809-5D7F-4AA1-B028-836F74B81DB1}"/>
                  </a:ext>
                </a:extLst>
              </p:cNvPr>
              <p:cNvSpPr>
                <a:spLocks noChangeArrowheads="1"/>
              </p:cNvSpPr>
              <p:nvPr/>
            </p:nvSpPr>
            <p:spPr bwMode="auto">
              <a:xfrm>
                <a:off x="284" y="1210"/>
                <a:ext cx="2533" cy="228"/>
              </a:xfrm>
              <a:prstGeom prst="rect">
                <a:avLst/>
              </a:prstGeom>
              <a:solidFill>
                <a:srgbClr val="4A18A4"/>
              </a:solidFill>
              <a:ln>
                <a:noFill/>
              </a:ln>
              <a:effectLst>
                <a:prstShdw prst="shdw17" dist="17961" dir="2700000">
                  <a:srgbClr val="2C0E62">
                    <a:alpha val="74997"/>
                  </a:srgbClr>
                </a:prstShdw>
              </a:effectLst>
              <a:extLst>
                <a:ext uri="{91240B29-F687-4F45-9708-019B960494DF}">
                  <a14:hiddenLine xmlns:a14="http://schemas.microsoft.com/office/drawing/2010/main" w="6350">
                    <a:solidFill>
                      <a:schemeClr val="tx1"/>
                    </a:solidFill>
                    <a:miter lim="800000"/>
                    <a:headEnd/>
                    <a:tailEnd/>
                  </a14:hiddenLine>
                </a:ext>
              </a:extLst>
            </p:spPr>
            <p:txBody>
              <a:bodyPr wrap="none" lIns="33347" tIns="33347" rIns="33347" bIns="33347" anchor="ctr"/>
              <a:lstStyle>
                <a:lvl1pPr defTabSz="84772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84772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84772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84772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84772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r>
                  <a:rPr lang="en-GB" altLang="nb-NO" sz="1400" b="1">
                    <a:solidFill>
                      <a:schemeClr val="bg1"/>
                    </a:solidFill>
                    <a:latin typeface="Arial" panose="020B0604020202020204" pitchFamily="34" charset="0"/>
                  </a:rPr>
                  <a:t>Critical success factors</a:t>
                </a:r>
              </a:p>
            </p:txBody>
          </p:sp>
          <p:sp>
            <p:nvSpPr>
              <p:cNvPr id="10273" name="Rectangle 6">
                <a:extLst>
                  <a:ext uri="{FF2B5EF4-FFF2-40B4-BE49-F238E27FC236}">
                    <a16:creationId xmlns:a16="http://schemas.microsoft.com/office/drawing/2014/main" id="{4D539343-2077-4A1C-9A05-3BCC6DAC0E22}"/>
                  </a:ext>
                </a:extLst>
              </p:cNvPr>
              <p:cNvSpPr>
                <a:spLocks noChangeArrowheads="1"/>
              </p:cNvSpPr>
              <p:nvPr/>
            </p:nvSpPr>
            <p:spPr bwMode="auto">
              <a:xfrm>
                <a:off x="3282" y="1210"/>
                <a:ext cx="2683" cy="228"/>
              </a:xfrm>
              <a:prstGeom prst="rect">
                <a:avLst/>
              </a:prstGeom>
              <a:solidFill>
                <a:srgbClr val="4A18A4"/>
              </a:solidFill>
              <a:ln>
                <a:noFill/>
              </a:ln>
              <a:effectLst>
                <a:prstShdw prst="shdw17" dist="17961" dir="2700000">
                  <a:srgbClr val="2C0E62">
                    <a:alpha val="74997"/>
                  </a:srgbClr>
                </a:prstShdw>
              </a:effectLst>
              <a:extLst>
                <a:ext uri="{91240B29-F687-4F45-9708-019B960494DF}">
                  <a14:hiddenLine xmlns:a14="http://schemas.microsoft.com/office/drawing/2010/main" w="6350">
                    <a:solidFill>
                      <a:schemeClr val="tx1"/>
                    </a:solidFill>
                    <a:miter lim="800000"/>
                    <a:headEnd/>
                    <a:tailEnd/>
                  </a14:hiddenLine>
                </a:ext>
              </a:extLst>
            </p:spPr>
            <p:txBody>
              <a:bodyPr wrap="none" lIns="33347" tIns="33347" rIns="33347" bIns="33347" anchor="ctr"/>
              <a:lstStyle>
                <a:lvl1pPr defTabSz="847725"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defTabSz="847725"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defTabSz="847725"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defTabSz="847725"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defTabSz="847725"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defTabSz="847725"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r>
                  <a:rPr lang="en-GB" altLang="nb-NO" sz="1400" b="1">
                    <a:solidFill>
                      <a:schemeClr val="bg1"/>
                    </a:solidFill>
                    <a:latin typeface="Arial" panose="020B0604020202020204" pitchFamily="34" charset="0"/>
                  </a:rPr>
                  <a:t>Common pitfalls</a:t>
                </a:r>
              </a:p>
            </p:txBody>
          </p:sp>
        </p:grpSp>
        <p:grpSp>
          <p:nvGrpSpPr>
            <p:cNvPr id="10244" name="Group 7">
              <a:extLst>
                <a:ext uri="{FF2B5EF4-FFF2-40B4-BE49-F238E27FC236}">
                  <a16:creationId xmlns:a16="http://schemas.microsoft.com/office/drawing/2014/main" id="{7F7AC650-DE4F-4F5C-9AB1-7CB0762CA466}"/>
                </a:ext>
              </a:extLst>
            </p:cNvPr>
            <p:cNvGrpSpPr>
              <a:grpSpLocks/>
            </p:cNvGrpSpPr>
            <p:nvPr/>
          </p:nvGrpSpPr>
          <p:grpSpPr bwMode="auto">
            <a:xfrm>
              <a:off x="677" y="988"/>
              <a:ext cx="5309" cy="339"/>
              <a:chOff x="684" y="1681"/>
              <a:chExt cx="5717" cy="368"/>
            </a:xfrm>
          </p:grpSpPr>
          <p:sp>
            <p:nvSpPr>
              <p:cNvPr id="174088" name="Rectangle 8">
                <a:extLst>
                  <a:ext uri="{FF2B5EF4-FFF2-40B4-BE49-F238E27FC236}">
                    <a16:creationId xmlns:a16="http://schemas.microsoft.com/office/drawing/2014/main" id="{1B7FE1F0-9A7A-4DA5-9688-4EFD93554D8F}"/>
                  </a:ext>
                </a:extLst>
              </p:cNvPr>
              <p:cNvSpPr>
                <a:spLocks noChangeArrowheads="1"/>
              </p:cNvSpPr>
              <p:nvPr/>
            </p:nvSpPr>
            <p:spPr bwMode="auto">
              <a:xfrm>
                <a:off x="3731" y="1690"/>
                <a:ext cx="2670" cy="359"/>
              </a:xfrm>
              <a:prstGeom prst="rect">
                <a:avLst/>
              </a:prstGeom>
              <a:noFill/>
              <a:ln w="6350" cap="rnd">
                <a:solidFill>
                  <a:srgbClr val="990033"/>
                </a:solidFill>
                <a:prstDash val="sysDot"/>
                <a:miter lim="800000"/>
                <a:headEnd/>
                <a:tailEnd/>
              </a:ln>
              <a:effectLst/>
              <a:extLst>
                <a:ext uri="{909E8E84-426E-40dd-AFC4-6F175D3DCCD1}">
                  <a14:hiddenFill xmlns="" xmlns:a14="http://schemas.microsoft.com/office/drawing/2010/main">
                    <a:solidFill>
                      <a:srgbClr val="FF99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Actions taken before we have secured an understanding among the employees. The communication is random. This leads to noise, uncertainty and productivity. </a:t>
                </a:r>
              </a:p>
            </p:txBody>
          </p:sp>
          <p:sp>
            <p:nvSpPr>
              <p:cNvPr id="174089" name="Rectangle 9">
                <a:extLst>
                  <a:ext uri="{FF2B5EF4-FFF2-40B4-BE49-F238E27FC236}">
                    <a16:creationId xmlns:a16="http://schemas.microsoft.com/office/drawing/2014/main" id="{B9E3542C-191D-4AC4-9F70-043D0CA6E538}"/>
                  </a:ext>
                </a:extLst>
              </p:cNvPr>
              <p:cNvSpPr>
                <a:spLocks noChangeArrowheads="1"/>
              </p:cNvSpPr>
              <p:nvPr/>
            </p:nvSpPr>
            <p:spPr bwMode="auto">
              <a:xfrm>
                <a:off x="684" y="1681"/>
                <a:ext cx="2511" cy="257"/>
              </a:xfrm>
              <a:prstGeom prst="rect">
                <a:avLst/>
              </a:prstGeom>
              <a:noFill/>
              <a:ln w="6350" cap="rnd">
                <a:solidFill>
                  <a:srgbClr val="990033"/>
                </a:solidFill>
                <a:prstDash val="sysDot"/>
                <a:miter lim="800000"/>
                <a:headEnd/>
                <a:tailEnd/>
              </a:ln>
              <a:effectLst/>
              <a:extLst>
                <a:ext uri="{909E8E84-426E-40dd-AFC4-6F175D3DCCD1}">
                  <a14:hiddenFill xmlns="" xmlns:a14="http://schemas.microsoft.com/office/drawing/2010/main">
                    <a:solidFill>
                      <a:srgbClr val="FF99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Clear strategy and plan of communication adapted to different target groups internally and externally. </a:t>
                </a:r>
              </a:p>
            </p:txBody>
          </p:sp>
          <p:sp>
            <p:nvSpPr>
              <p:cNvPr id="174090" name="AutoShape 10">
                <a:extLst>
                  <a:ext uri="{FF2B5EF4-FFF2-40B4-BE49-F238E27FC236}">
                    <a16:creationId xmlns:a16="http://schemas.microsoft.com/office/drawing/2014/main" id="{43D7A749-AF95-488E-B439-20DDDA47A9D5}"/>
                  </a:ext>
                </a:extLst>
              </p:cNvPr>
              <p:cNvSpPr>
                <a:spLocks noChangeArrowheads="1"/>
              </p:cNvSpPr>
              <p:nvPr/>
            </p:nvSpPr>
            <p:spPr bwMode="auto">
              <a:xfrm>
                <a:off x="3258" y="1802"/>
                <a:ext cx="285" cy="143"/>
              </a:xfrm>
              <a:prstGeom prst="rightArrow">
                <a:avLst>
                  <a:gd name="adj1" fmla="val 50000"/>
                  <a:gd name="adj2" fmla="val 50000"/>
                </a:avLst>
              </a:prstGeom>
              <a:solidFill>
                <a:srgbClr val="4A18A4"/>
              </a:solidFill>
              <a:ln w="635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36000" tIns="36000" rIns="36000" bIns="36000" anchor="ctr"/>
              <a:lstStyle/>
              <a:p>
                <a:pPr>
                  <a:defRPr/>
                </a:pPr>
                <a:endParaRPr lang="nb-NO">
                  <a:latin typeface="Lucida Sans" charset="0"/>
                  <a:ea typeface="ＭＳ Ｐゴシック" charset="0"/>
                </a:endParaRPr>
              </a:p>
            </p:txBody>
          </p:sp>
        </p:grpSp>
        <p:grpSp>
          <p:nvGrpSpPr>
            <p:cNvPr id="10245" name="Group 11">
              <a:extLst>
                <a:ext uri="{FF2B5EF4-FFF2-40B4-BE49-F238E27FC236}">
                  <a16:creationId xmlns:a16="http://schemas.microsoft.com/office/drawing/2014/main" id="{8D1A6961-A4AD-43E6-B783-6420DE9A09EF}"/>
                </a:ext>
              </a:extLst>
            </p:cNvPr>
            <p:cNvGrpSpPr>
              <a:grpSpLocks/>
            </p:cNvGrpSpPr>
            <p:nvPr/>
          </p:nvGrpSpPr>
          <p:grpSpPr bwMode="auto">
            <a:xfrm>
              <a:off x="677" y="1448"/>
              <a:ext cx="5309" cy="274"/>
              <a:chOff x="684" y="1681"/>
              <a:chExt cx="5717" cy="295"/>
            </a:xfrm>
          </p:grpSpPr>
          <p:sp>
            <p:nvSpPr>
              <p:cNvPr id="174092" name="Rectangle 12">
                <a:extLst>
                  <a:ext uri="{FF2B5EF4-FFF2-40B4-BE49-F238E27FC236}">
                    <a16:creationId xmlns:a16="http://schemas.microsoft.com/office/drawing/2014/main" id="{44EB198E-2055-4B5B-B496-8775C7AC722A}"/>
                  </a:ext>
                </a:extLst>
              </p:cNvPr>
              <p:cNvSpPr>
                <a:spLocks noChangeArrowheads="1"/>
              </p:cNvSpPr>
              <p:nvPr/>
            </p:nvSpPr>
            <p:spPr bwMode="auto">
              <a:xfrm>
                <a:off x="3731" y="1691"/>
                <a:ext cx="2670" cy="255"/>
              </a:xfrm>
              <a:prstGeom prst="rect">
                <a:avLst/>
              </a:prstGeom>
              <a:noFill/>
              <a:ln w="6350" cap="rnd">
                <a:solidFill>
                  <a:srgbClr val="990033"/>
                </a:solidFill>
                <a:prstDash val="sysDot"/>
                <a:miter lim="800000"/>
                <a:headEnd/>
                <a:tailEnd/>
              </a:ln>
              <a:effectLst/>
              <a:extLst>
                <a:ext uri="{909E8E84-426E-40dd-AFC4-6F175D3DCCD1}">
                  <a14:hiddenFill xmlns="" xmlns:a14="http://schemas.microsoft.com/office/drawing/2010/main">
                    <a:solidFill>
                      <a:srgbClr val="FF99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Consultants are used as the sender, may be perceived as weak leadership commitment / low importance. </a:t>
                </a:r>
              </a:p>
            </p:txBody>
          </p:sp>
          <p:sp>
            <p:nvSpPr>
              <p:cNvPr id="174093" name="Rectangle 13">
                <a:extLst>
                  <a:ext uri="{FF2B5EF4-FFF2-40B4-BE49-F238E27FC236}">
                    <a16:creationId xmlns:a16="http://schemas.microsoft.com/office/drawing/2014/main" id="{7825DCFB-F0CF-440F-A24E-8D1C0010E0B7}"/>
                  </a:ext>
                </a:extLst>
              </p:cNvPr>
              <p:cNvSpPr>
                <a:spLocks noChangeArrowheads="1"/>
              </p:cNvSpPr>
              <p:nvPr/>
            </p:nvSpPr>
            <p:spPr bwMode="auto">
              <a:xfrm>
                <a:off x="684" y="1681"/>
                <a:ext cx="2511" cy="295"/>
              </a:xfrm>
              <a:prstGeom prst="rect">
                <a:avLst/>
              </a:prstGeom>
              <a:noFill/>
              <a:ln w="6350" cap="rnd">
                <a:solidFill>
                  <a:srgbClr val="990033"/>
                </a:solidFill>
                <a:prstDash val="sysDot"/>
                <a:miter lim="800000"/>
                <a:headEnd/>
                <a:tailEnd/>
              </a:ln>
              <a:effectLst/>
              <a:extLst>
                <a:ext uri="{909E8E84-426E-40dd-AFC4-6F175D3DCCD1}">
                  <a14:hiddenFill xmlns="" xmlns:a14="http://schemas.microsoft.com/office/drawing/2010/main">
                    <a:solidFill>
                      <a:srgbClr val="FF99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dirty="0">
                    <a:solidFill>
                      <a:schemeClr val="tx2"/>
                    </a:solidFill>
                    <a:latin typeface="Lucida Sans" charset="0"/>
                    <a:ea typeface="ＭＳ Ｐゴシック" charset="0"/>
                  </a:rPr>
                  <a:t>The customer must be the sender of all information. </a:t>
                </a:r>
                <a:endParaRPr lang="en-GB" sz="900" dirty="0">
                  <a:solidFill>
                    <a:schemeClr val="tx2"/>
                  </a:solidFill>
                  <a:latin typeface="Lucida Sans" charset="0"/>
                  <a:ea typeface="ＭＳ Ｐゴシック" charset="0"/>
                  <a:cs typeface="Arial" charset="0"/>
                </a:endParaRPr>
              </a:p>
              <a:p>
                <a:pPr marL="101600" indent="-101600" algn="l">
                  <a:spcAft>
                    <a:spcPct val="40000"/>
                  </a:spcAft>
                  <a:buClr>
                    <a:schemeClr val="tx2"/>
                  </a:buClr>
                  <a:buSzPct val="140000"/>
                  <a:buFontTx/>
                  <a:buChar char="•"/>
                  <a:defRPr/>
                </a:pPr>
                <a:endParaRPr lang="en-GB" sz="900" dirty="0">
                  <a:solidFill>
                    <a:schemeClr val="tx2"/>
                  </a:solidFill>
                  <a:latin typeface="Lucida Sans" charset="0"/>
                  <a:ea typeface="ＭＳ Ｐゴシック" charset="0"/>
                </a:endParaRPr>
              </a:p>
            </p:txBody>
          </p:sp>
          <p:sp>
            <p:nvSpPr>
              <p:cNvPr id="174094" name="AutoShape 14">
                <a:extLst>
                  <a:ext uri="{FF2B5EF4-FFF2-40B4-BE49-F238E27FC236}">
                    <a16:creationId xmlns:a16="http://schemas.microsoft.com/office/drawing/2014/main" id="{846FE41B-2483-4D5C-9146-72B06691955B}"/>
                  </a:ext>
                </a:extLst>
              </p:cNvPr>
              <p:cNvSpPr>
                <a:spLocks noChangeArrowheads="1"/>
              </p:cNvSpPr>
              <p:nvPr/>
            </p:nvSpPr>
            <p:spPr bwMode="auto">
              <a:xfrm>
                <a:off x="3258" y="1802"/>
                <a:ext cx="285" cy="143"/>
              </a:xfrm>
              <a:prstGeom prst="rightArrow">
                <a:avLst>
                  <a:gd name="adj1" fmla="val 50000"/>
                  <a:gd name="adj2" fmla="val 50000"/>
                </a:avLst>
              </a:prstGeom>
              <a:solidFill>
                <a:srgbClr val="4A18A4"/>
              </a:solidFill>
              <a:ln w="635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36000" tIns="36000" rIns="36000" bIns="36000" anchor="ctr"/>
              <a:lstStyle/>
              <a:p>
                <a:pPr>
                  <a:defRPr/>
                </a:pPr>
                <a:endParaRPr lang="nb-NO">
                  <a:latin typeface="Lucida Sans" charset="0"/>
                  <a:ea typeface="ＭＳ Ｐゴシック" charset="0"/>
                </a:endParaRPr>
              </a:p>
            </p:txBody>
          </p:sp>
        </p:grpSp>
        <p:grpSp>
          <p:nvGrpSpPr>
            <p:cNvPr id="10246" name="Group 15">
              <a:extLst>
                <a:ext uri="{FF2B5EF4-FFF2-40B4-BE49-F238E27FC236}">
                  <a16:creationId xmlns:a16="http://schemas.microsoft.com/office/drawing/2014/main" id="{8CFB6500-932C-46EF-9387-9853721F4D3D}"/>
                </a:ext>
              </a:extLst>
            </p:cNvPr>
            <p:cNvGrpSpPr>
              <a:grpSpLocks/>
            </p:cNvGrpSpPr>
            <p:nvPr/>
          </p:nvGrpSpPr>
          <p:grpSpPr bwMode="auto">
            <a:xfrm>
              <a:off x="677" y="1909"/>
              <a:ext cx="5309" cy="330"/>
              <a:chOff x="684" y="1681"/>
              <a:chExt cx="5717" cy="357"/>
            </a:xfrm>
          </p:grpSpPr>
          <p:sp>
            <p:nvSpPr>
              <p:cNvPr id="174096" name="Rectangle 16">
                <a:extLst>
                  <a:ext uri="{FF2B5EF4-FFF2-40B4-BE49-F238E27FC236}">
                    <a16:creationId xmlns:a16="http://schemas.microsoft.com/office/drawing/2014/main" id="{C576249B-18E6-4777-8DEF-5A7293941230}"/>
                  </a:ext>
                </a:extLst>
              </p:cNvPr>
              <p:cNvSpPr>
                <a:spLocks noChangeArrowheads="1"/>
              </p:cNvSpPr>
              <p:nvPr/>
            </p:nvSpPr>
            <p:spPr bwMode="auto">
              <a:xfrm>
                <a:off x="3731" y="1690"/>
                <a:ext cx="2670" cy="256"/>
              </a:xfrm>
              <a:prstGeom prst="rect">
                <a:avLst/>
              </a:prstGeom>
              <a:noFill/>
              <a:ln w="6350" cap="rnd">
                <a:solidFill>
                  <a:srgbClr val="990033"/>
                </a:solidFill>
                <a:prstDash val="sysDot"/>
                <a:miter lim="800000"/>
                <a:headEnd/>
                <a:tailEnd/>
              </a:ln>
              <a:effectLst/>
              <a:extLst>
                <a:ext uri="{909E8E84-426E-40dd-AFC4-6F175D3DCCD1}">
                  <a14:hiddenFill xmlns="" xmlns:a14="http://schemas.microsoft.com/office/drawing/2010/main">
                    <a:solidFill>
                      <a:srgbClr val="FF99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Different information depending on different leaders. This can lead to unrest</a:t>
                </a:r>
              </a:p>
            </p:txBody>
          </p:sp>
          <p:sp>
            <p:nvSpPr>
              <p:cNvPr id="174097" name="Rectangle 17">
                <a:extLst>
                  <a:ext uri="{FF2B5EF4-FFF2-40B4-BE49-F238E27FC236}">
                    <a16:creationId xmlns:a16="http://schemas.microsoft.com/office/drawing/2014/main" id="{896406BD-DAB7-4218-826D-116849E0E0D2}"/>
                  </a:ext>
                </a:extLst>
              </p:cNvPr>
              <p:cNvSpPr>
                <a:spLocks noChangeArrowheads="1"/>
              </p:cNvSpPr>
              <p:nvPr/>
            </p:nvSpPr>
            <p:spPr bwMode="auto">
              <a:xfrm>
                <a:off x="684" y="1681"/>
                <a:ext cx="2511" cy="358"/>
              </a:xfrm>
              <a:prstGeom prst="rect">
                <a:avLst/>
              </a:prstGeom>
              <a:noFill/>
              <a:ln w="6350" cap="rnd">
                <a:solidFill>
                  <a:srgbClr val="990033"/>
                </a:solidFill>
                <a:prstDash val="sysDot"/>
                <a:miter lim="800000"/>
                <a:headEnd/>
                <a:tailEnd/>
              </a:ln>
              <a:effectLst/>
              <a:extLst>
                <a:ext uri="{909E8E84-426E-40dd-AFC4-6F175D3DCCD1}">
                  <a14:hiddenFill xmlns="" xmlns:a14="http://schemas.microsoft.com/office/drawing/2010/main">
                    <a:solidFill>
                      <a:srgbClr val="FF99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The communication should be managed centrally to ensure that the message is unambiguous and that the information comes at the right time. </a:t>
                </a:r>
              </a:p>
            </p:txBody>
          </p:sp>
          <p:sp>
            <p:nvSpPr>
              <p:cNvPr id="174098" name="AutoShape 18">
                <a:extLst>
                  <a:ext uri="{FF2B5EF4-FFF2-40B4-BE49-F238E27FC236}">
                    <a16:creationId xmlns:a16="http://schemas.microsoft.com/office/drawing/2014/main" id="{16DE7877-A646-4396-AB3D-D307BD42D6BD}"/>
                  </a:ext>
                </a:extLst>
              </p:cNvPr>
              <p:cNvSpPr>
                <a:spLocks noChangeArrowheads="1"/>
              </p:cNvSpPr>
              <p:nvPr/>
            </p:nvSpPr>
            <p:spPr bwMode="auto">
              <a:xfrm>
                <a:off x="3258" y="1803"/>
                <a:ext cx="285" cy="142"/>
              </a:xfrm>
              <a:prstGeom prst="rightArrow">
                <a:avLst>
                  <a:gd name="adj1" fmla="val 50000"/>
                  <a:gd name="adj2" fmla="val 50000"/>
                </a:avLst>
              </a:prstGeom>
              <a:solidFill>
                <a:srgbClr val="4A18A4"/>
              </a:solidFill>
              <a:ln w="635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36000" tIns="36000" rIns="36000" bIns="36000" anchor="ctr"/>
              <a:lstStyle/>
              <a:p>
                <a:pPr>
                  <a:defRPr/>
                </a:pPr>
                <a:endParaRPr lang="nb-NO">
                  <a:latin typeface="Lucida Sans" charset="0"/>
                  <a:ea typeface="ＭＳ Ｐゴシック" charset="0"/>
                </a:endParaRPr>
              </a:p>
            </p:txBody>
          </p:sp>
        </p:grpSp>
        <p:grpSp>
          <p:nvGrpSpPr>
            <p:cNvPr id="10247" name="Group 19">
              <a:extLst>
                <a:ext uri="{FF2B5EF4-FFF2-40B4-BE49-F238E27FC236}">
                  <a16:creationId xmlns:a16="http://schemas.microsoft.com/office/drawing/2014/main" id="{AEBEC868-BEB9-4E6B-B2A8-C744C54598FE}"/>
                </a:ext>
              </a:extLst>
            </p:cNvPr>
            <p:cNvGrpSpPr>
              <a:grpSpLocks/>
            </p:cNvGrpSpPr>
            <p:nvPr/>
          </p:nvGrpSpPr>
          <p:grpSpPr bwMode="auto">
            <a:xfrm>
              <a:off x="677" y="2370"/>
              <a:ext cx="5309" cy="339"/>
              <a:chOff x="684" y="1681"/>
              <a:chExt cx="5717" cy="368"/>
            </a:xfrm>
          </p:grpSpPr>
          <p:sp>
            <p:nvSpPr>
              <p:cNvPr id="174100" name="Rectangle 20">
                <a:extLst>
                  <a:ext uri="{FF2B5EF4-FFF2-40B4-BE49-F238E27FC236}">
                    <a16:creationId xmlns:a16="http://schemas.microsoft.com/office/drawing/2014/main" id="{602ADE2F-F133-4385-9EA8-6F0E4C5E03B4}"/>
                  </a:ext>
                </a:extLst>
              </p:cNvPr>
              <p:cNvSpPr>
                <a:spLocks noChangeArrowheads="1"/>
              </p:cNvSpPr>
              <p:nvPr/>
            </p:nvSpPr>
            <p:spPr bwMode="auto">
              <a:xfrm>
                <a:off x="3731" y="1690"/>
                <a:ext cx="2670" cy="359"/>
              </a:xfrm>
              <a:prstGeom prst="rect">
                <a:avLst/>
              </a:prstGeom>
              <a:noFill/>
              <a:ln w="6350" cap="rnd">
                <a:solidFill>
                  <a:srgbClr val="990033"/>
                </a:solidFill>
                <a:prstDash val="sysDot"/>
                <a:miter lim="800000"/>
                <a:headEnd/>
                <a:tailEnd/>
              </a:ln>
              <a:effectLst/>
              <a:extLst>
                <a:ext uri="{909E8E84-426E-40dd-AFC4-6F175D3DCCD1}">
                  <a14:hiddenFill xmlns="" xmlns:a14="http://schemas.microsoft.com/office/drawing/2010/main">
                    <a:solidFill>
                      <a:srgbClr val="FF99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Different information depending on the information channel which is available. Can lead to uncertainty and unrest. </a:t>
                </a:r>
              </a:p>
            </p:txBody>
          </p:sp>
          <p:sp>
            <p:nvSpPr>
              <p:cNvPr id="174101" name="Rectangle 21">
                <a:extLst>
                  <a:ext uri="{FF2B5EF4-FFF2-40B4-BE49-F238E27FC236}">
                    <a16:creationId xmlns:a16="http://schemas.microsoft.com/office/drawing/2014/main" id="{4C0F9100-669C-49CD-B006-C51EEA941A80}"/>
                  </a:ext>
                </a:extLst>
              </p:cNvPr>
              <p:cNvSpPr>
                <a:spLocks noChangeArrowheads="1"/>
              </p:cNvSpPr>
              <p:nvPr/>
            </p:nvSpPr>
            <p:spPr bwMode="auto">
              <a:xfrm>
                <a:off x="684" y="1681"/>
                <a:ext cx="2511" cy="359"/>
              </a:xfrm>
              <a:prstGeom prst="rect">
                <a:avLst/>
              </a:prstGeom>
              <a:noFill/>
              <a:ln w="6350" cap="rnd">
                <a:solidFill>
                  <a:srgbClr val="990033"/>
                </a:solidFill>
                <a:prstDash val="sysDot"/>
                <a:miter lim="800000"/>
                <a:headEnd/>
                <a:tailEnd/>
              </a:ln>
              <a:effectLst/>
              <a:extLst>
                <a:ext uri="{909E8E84-426E-40dd-AFC4-6F175D3DCCD1}">
                  <a14:hiddenFill xmlns="" xmlns:a14="http://schemas.microsoft.com/office/drawing/2010/main">
                    <a:solidFill>
                      <a:srgbClr val="FF99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Communication material must be developed to ensure that the right message is communicated to all affected parties.  </a:t>
                </a:r>
                <a:endParaRPr lang="en-US" sz="1600">
                  <a:solidFill>
                    <a:schemeClr val="tx2"/>
                  </a:solidFill>
                  <a:latin typeface="Lucida Sans" charset="0"/>
                  <a:ea typeface="ＭＳ Ｐゴシック" charset="0"/>
                </a:endParaRPr>
              </a:p>
            </p:txBody>
          </p:sp>
          <p:sp>
            <p:nvSpPr>
              <p:cNvPr id="174102" name="AutoShape 22">
                <a:extLst>
                  <a:ext uri="{FF2B5EF4-FFF2-40B4-BE49-F238E27FC236}">
                    <a16:creationId xmlns:a16="http://schemas.microsoft.com/office/drawing/2014/main" id="{0EA676AA-3E04-4930-9F1F-57FA0D81E2D7}"/>
                  </a:ext>
                </a:extLst>
              </p:cNvPr>
              <p:cNvSpPr>
                <a:spLocks noChangeArrowheads="1"/>
              </p:cNvSpPr>
              <p:nvPr/>
            </p:nvSpPr>
            <p:spPr bwMode="auto">
              <a:xfrm>
                <a:off x="3258" y="1802"/>
                <a:ext cx="285" cy="143"/>
              </a:xfrm>
              <a:prstGeom prst="rightArrow">
                <a:avLst>
                  <a:gd name="adj1" fmla="val 50000"/>
                  <a:gd name="adj2" fmla="val 50000"/>
                </a:avLst>
              </a:prstGeom>
              <a:solidFill>
                <a:srgbClr val="4A18A4"/>
              </a:solidFill>
              <a:ln w="635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36000" tIns="36000" rIns="36000" bIns="36000" anchor="ctr"/>
              <a:lstStyle/>
              <a:p>
                <a:pPr>
                  <a:defRPr/>
                </a:pPr>
                <a:endParaRPr lang="nb-NO">
                  <a:latin typeface="Lucida Sans" charset="0"/>
                  <a:ea typeface="ＭＳ Ｐゴシック" charset="0"/>
                </a:endParaRPr>
              </a:p>
            </p:txBody>
          </p:sp>
        </p:grpSp>
        <p:grpSp>
          <p:nvGrpSpPr>
            <p:cNvPr id="10248" name="Group 23">
              <a:extLst>
                <a:ext uri="{FF2B5EF4-FFF2-40B4-BE49-F238E27FC236}">
                  <a16:creationId xmlns:a16="http://schemas.microsoft.com/office/drawing/2014/main" id="{67B61908-2198-408B-9A65-CA5884E9F041}"/>
                </a:ext>
              </a:extLst>
            </p:cNvPr>
            <p:cNvGrpSpPr>
              <a:grpSpLocks/>
            </p:cNvGrpSpPr>
            <p:nvPr/>
          </p:nvGrpSpPr>
          <p:grpSpPr bwMode="auto">
            <a:xfrm>
              <a:off x="669" y="2836"/>
              <a:ext cx="5308" cy="339"/>
              <a:chOff x="684" y="1681"/>
              <a:chExt cx="5717" cy="368"/>
            </a:xfrm>
          </p:grpSpPr>
          <p:sp>
            <p:nvSpPr>
              <p:cNvPr id="174104" name="Rectangle 24">
                <a:extLst>
                  <a:ext uri="{FF2B5EF4-FFF2-40B4-BE49-F238E27FC236}">
                    <a16:creationId xmlns:a16="http://schemas.microsoft.com/office/drawing/2014/main" id="{A8D7B5E8-B6C1-4AFD-8AFC-7BE1800F60F5}"/>
                  </a:ext>
                </a:extLst>
              </p:cNvPr>
              <p:cNvSpPr>
                <a:spLocks noChangeArrowheads="1"/>
              </p:cNvSpPr>
              <p:nvPr/>
            </p:nvSpPr>
            <p:spPr bwMode="auto">
              <a:xfrm>
                <a:off x="3732" y="1690"/>
                <a:ext cx="2669" cy="359"/>
              </a:xfrm>
              <a:prstGeom prst="rect">
                <a:avLst/>
              </a:prstGeom>
              <a:noFill/>
              <a:ln w="6350" cap="rnd">
                <a:solidFill>
                  <a:srgbClr val="990033"/>
                </a:solidFill>
                <a:prstDash val="sysDot"/>
                <a:miter lim="800000"/>
                <a:headEnd/>
                <a:tailEnd/>
              </a:ln>
              <a:effectLst/>
              <a:extLst>
                <a:ext uri="{909E8E84-426E-40dd-AFC4-6F175D3DCCD1}">
                  <a14:hiddenFill xmlns="" xmlns:a14="http://schemas.microsoft.com/office/drawing/2010/main">
                    <a:solidFill>
                      <a:srgbClr val="FF99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Important target groups / stakeholders can be forgotten - especially informal premise suppliers and we may lose key supporters. </a:t>
                </a:r>
              </a:p>
            </p:txBody>
          </p:sp>
          <p:sp>
            <p:nvSpPr>
              <p:cNvPr id="174105" name="Rectangle 25">
                <a:extLst>
                  <a:ext uri="{FF2B5EF4-FFF2-40B4-BE49-F238E27FC236}">
                    <a16:creationId xmlns:a16="http://schemas.microsoft.com/office/drawing/2014/main" id="{D8FB2715-5977-4CDD-B0E7-6441FAA88570}"/>
                  </a:ext>
                </a:extLst>
              </p:cNvPr>
              <p:cNvSpPr>
                <a:spLocks noChangeArrowheads="1"/>
              </p:cNvSpPr>
              <p:nvPr/>
            </p:nvSpPr>
            <p:spPr bwMode="auto">
              <a:xfrm>
                <a:off x="684" y="1681"/>
                <a:ext cx="2510" cy="257"/>
              </a:xfrm>
              <a:prstGeom prst="rect">
                <a:avLst/>
              </a:prstGeom>
              <a:noFill/>
              <a:ln w="6350" cap="rnd">
                <a:solidFill>
                  <a:srgbClr val="990033"/>
                </a:solidFill>
                <a:prstDash val="sysDot"/>
                <a:miter lim="800000"/>
                <a:headEnd/>
                <a:tailEnd/>
              </a:ln>
              <a:effectLst/>
              <a:extLst>
                <a:ext uri="{909E8E84-426E-40dd-AFC4-6F175D3DCCD1}">
                  <a14:hiddenFill xmlns="" xmlns:a14="http://schemas.microsoft.com/office/drawing/2010/main">
                    <a:solidFill>
                      <a:srgbClr val="FF99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Communication plan ensures the right information to the right audience at the right time </a:t>
                </a:r>
              </a:p>
            </p:txBody>
          </p:sp>
          <p:sp>
            <p:nvSpPr>
              <p:cNvPr id="174106" name="AutoShape 26">
                <a:extLst>
                  <a:ext uri="{FF2B5EF4-FFF2-40B4-BE49-F238E27FC236}">
                    <a16:creationId xmlns:a16="http://schemas.microsoft.com/office/drawing/2014/main" id="{047F81D5-D0FF-4F0A-BB08-40FC2C82F9DB}"/>
                  </a:ext>
                </a:extLst>
              </p:cNvPr>
              <p:cNvSpPr>
                <a:spLocks noChangeArrowheads="1"/>
              </p:cNvSpPr>
              <p:nvPr/>
            </p:nvSpPr>
            <p:spPr bwMode="auto">
              <a:xfrm>
                <a:off x="3259" y="1802"/>
                <a:ext cx="284" cy="143"/>
              </a:xfrm>
              <a:prstGeom prst="rightArrow">
                <a:avLst>
                  <a:gd name="adj1" fmla="val 50000"/>
                  <a:gd name="adj2" fmla="val 50000"/>
                </a:avLst>
              </a:prstGeom>
              <a:solidFill>
                <a:srgbClr val="4A18A4"/>
              </a:solidFill>
              <a:ln w="635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36000" tIns="36000" rIns="36000" bIns="36000" anchor="ctr"/>
              <a:lstStyle/>
              <a:p>
                <a:pPr>
                  <a:defRPr/>
                </a:pPr>
                <a:endParaRPr lang="nb-NO">
                  <a:latin typeface="Lucida Sans" charset="0"/>
                  <a:ea typeface="ＭＳ Ｐゴシック" charset="0"/>
                </a:endParaRPr>
              </a:p>
            </p:txBody>
          </p:sp>
        </p:grpSp>
        <p:grpSp>
          <p:nvGrpSpPr>
            <p:cNvPr id="10249" name="Group 27">
              <a:extLst>
                <a:ext uri="{FF2B5EF4-FFF2-40B4-BE49-F238E27FC236}">
                  <a16:creationId xmlns:a16="http://schemas.microsoft.com/office/drawing/2014/main" id="{AEB2BDE9-A9C0-48E7-9EB9-6C1D558426D2}"/>
                </a:ext>
              </a:extLst>
            </p:cNvPr>
            <p:cNvGrpSpPr>
              <a:grpSpLocks/>
            </p:cNvGrpSpPr>
            <p:nvPr/>
          </p:nvGrpSpPr>
          <p:grpSpPr bwMode="auto">
            <a:xfrm>
              <a:off x="669" y="3323"/>
              <a:ext cx="5308" cy="331"/>
              <a:chOff x="729" y="3837"/>
              <a:chExt cx="5717" cy="359"/>
            </a:xfrm>
          </p:grpSpPr>
          <p:sp>
            <p:nvSpPr>
              <p:cNvPr id="174108" name="Rectangle 28">
                <a:extLst>
                  <a:ext uri="{FF2B5EF4-FFF2-40B4-BE49-F238E27FC236}">
                    <a16:creationId xmlns:a16="http://schemas.microsoft.com/office/drawing/2014/main" id="{98A13261-4DCB-4A0F-9741-B8D67DA22B06}"/>
                  </a:ext>
                </a:extLst>
              </p:cNvPr>
              <p:cNvSpPr>
                <a:spLocks noChangeArrowheads="1"/>
              </p:cNvSpPr>
              <p:nvPr/>
            </p:nvSpPr>
            <p:spPr bwMode="auto">
              <a:xfrm>
                <a:off x="3777" y="3846"/>
                <a:ext cx="2669" cy="257"/>
              </a:xfrm>
              <a:prstGeom prst="rect">
                <a:avLst/>
              </a:prstGeom>
              <a:noFill/>
              <a:ln w="6350" cap="rnd">
                <a:solidFill>
                  <a:srgbClr val="990033"/>
                </a:solidFill>
                <a:prstDash val="sysDot"/>
                <a:miter lim="800000"/>
                <a:headEnd/>
                <a:tailEnd/>
              </a:ln>
              <a:effectLst/>
              <a:extLst>
                <a:ext uri="{909E8E84-426E-40dd-AFC4-6F175D3DCCD1}">
                  <a14:hiddenFill xmlns="" xmlns:a14="http://schemas.microsoft.com/office/drawing/2010/main">
                    <a:solidFill>
                      <a:srgbClr val="FF99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Communication may "slip" because not everyone share the common thoughts. This can lead to turbulence and noise. </a:t>
                </a:r>
              </a:p>
            </p:txBody>
          </p:sp>
          <p:sp>
            <p:nvSpPr>
              <p:cNvPr id="174109" name="Rectangle 29">
                <a:extLst>
                  <a:ext uri="{FF2B5EF4-FFF2-40B4-BE49-F238E27FC236}">
                    <a16:creationId xmlns:a16="http://schemas.microsoft.com/office/drawing/2014/main" id="{2B01AF9D-080A-418E-983A-AA5AC71F62F3}"/>
                  </a:ext>
                </a:extLst>
              </p:cNvPr>
              <p:cNvSpPr>
                <a:spLocks noChangeArrowheads="1"/>
              </p:cNvSpPr>
              <p:nvPr/>
            </p:nvSpPr>
            <p:spPr bwMode="auto">
              <a:xfrm>
                <a:off x="729" y="3837"/>
                <a:ext cx="2510" cy="360"/>
              </a:xfrm>
              <a:prstGeom prst="rect">
                <a:avLst/>
              </a:prstGeom>
              <a:noFill/>
              <a:ln w="6350" cap="rnd">
                <a:solidFill>
                  <a:srgbClr val="990033"/>
                </a:solidFill>
                <a:prstDash val="sysDot"/>
                <a:miter lim="800000"/>
                <a:headEnd/>
                <a:tailEnd/>
              </a:ln>
              <a:effectLst/>
              <a:extLst>
                <a:ext uri="{909E8E84-426E-40dd-AFC4-6F175D3DCCD1}">
                  <a14:hiddenFill xmlns="" xmlns:a14="http://schemas.microsoft.com/office/drawing/2010/main">
                    <a:solidFill>
                      <a:srgbClr val="FF99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Everyone involved in communications activities must have a common understanding of the principles that should apply </a:t>
                </a:r>
              </a:p>
            </p:txBody>
          </p:sp>
          <p:sp>
            <p:nvSpPr>
              <p:cNvPr id="174110" name="AutoShape 30">
                <a:extLst>
                  <a:ext uri="{FF2B5EF4-FFF2-40B4-BE49-F238E27FC236}">
                    <a16:creationId xmlns:a16="http://schemas.microsoft.com/office/drawing/2014/main" id="{45C089FB-6D79-42A7-828F-49A467739E8D}"/>
                  </a:ext>
                </a:extLst>
              </p:cNvPr>
              <p:cNvSpPr>
                <a:spLocks noChangeArrowheads="1"/>
              </p:cNvSpPr>
              <p:nvPr/>
            </p:nvSpPr>
            <p:spPr bwMode="auto">
              <a:xfrm>
                <a:off x="3304" y="3960"/>
                <a:ext cx="284" cy="141"/>
              </a:xfrm>
              <a:prstGeom prst="rightArrow">
                <a:avLst>
                  <a:gd name="adj1" fmla="val 50000"/>
                  <a:gd name="adj2" fmla="val 50000"/>
                </a:avLst>
              </a:prstGeom>
              <a:solidFill>
                <a:srgbClr val="4A18A4"/>
              </a:solidFill>
              <a:ln w="635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36000" tIns="36000" rIns="36000" bIns="36000" anchor="ctr"/>
              <a:lstStyle/>
              <a:p>
                <a:pPr>
                  <a:defRPr/>
                </a:pPr>
                <a:endParaRPr lang="nb-NO">
                  <a:latin typeface="Lucida Sans" charset="0"/>
                  <a:ea typeface="ＭＳ Ｐゴシック" charset="0"/>
                </a:endParaRPr>
              </a:p>
            </p:txBody>
          </p:sp>
        </p:grpSp>
        <p:grpSp>
          <p:nvGrpSpPr>
            <p:cNvPr id="10250" name="Group 31">
              <a:extLst>
                <a:ext uri="{FF2B5EF4-FFF2-40B4-BE49-F238E27FC236}">
                  <a16:creationId xmlns:a16="http://schemas.microsoft.com/office/drawing/2014/main" id="{39FD3CB0-19F0-4F27-A04C-FCB4F5833937}"/>
                </a:ext>
              </a:extLst>
            </p:cNvPr>
            <p:cNvGrpSpPr>
              <a:grpSpLocks/>
            </p:cNvGrpSpPr>
            <p:nvPr/>
          </p:nvGrpSpPr>
          <p:grpSpPr bwMode="auto">
            <a:xfrm>
              <a:off x="669" y="3766"/>
              <a:ext cx="5308" cy="331"/>
              <a:chOff x="729" y="3837"/>
              <a:chExt cx="5717" cy="359"/>
            </a:xfrm>
          </p:grpSpPr>
          <p:sp>
            <p:nvSpPr>
              <p:cNvPr id="174112" name="Rectangle 32">
                <a:extLst>
                  <a:ext uri="{FF2B5EF4-FFF2-40B4-BE49-F238E27FC236}">
                    <a16:creationId xmlns:a16="http://schemas.microsoft.com/office/drawing/2014/main" id="{5F15EFB1-C41E-4380-BBA2-29D7B28C2F9A}"/>
                  </a:ext>
                </a:extLst>
              </p:cNvPr>
              <p:cNvSpPr>
                <a:spLocks noChangeArrowheads="1"/>
              </p:cNvSpPr>
              <p:nvPr/>
            </p:nvSpPr>
            <p:spPr bwMode="auto">
              <a:xfrm>
                <a:off x="3777" y="3847"/>
                <a:ext cx="2669" cy="257"/>
              </a:xfrm>
              <a:prstGeom prst="rect">
                <a:avLst/>
              </a:prstGeom>
              <a:noFill/>
              <a:ln w="6350" cap="rnd">
                <a:solidFill>
                  <a:srgbClr val="990033"/>
                </a:solidFill>
                <a:prstDash val="sysDot"/>
                <a:miter lim="800000"/>
                <a:headEnd/>
                <a:tailEnd/>
              </a:ln>
              <a:effectLst/>
              <a:extLst>
                <a:ext uri="{909E8E84-426E-40dd-AFC4-6F175D3DCCD1}">
                  <a14:hiddenFill xmlns="" xmlns:a14="http://schemas.microsoft.com/office/drawing/2010/main">
                    <a:solidFill>
                      <a:srgbClr val="FF99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Conflicting information / signals can be sent out if the plan is not followed. This leads to turbulence and noise </a:t>
                </a:r>
              </a:p>
            </p:txBody>
          </p:sp>
          <p:sp>
            <p:nvSpPr>
              <p:cNvPr id="174113" name="Rectangle 33">
                <a:extLst>
                  <a:ext uri="{FF2B5EF4-FFF2-40B4-BE49-F238E27FC236}">
                    <a16:creationId xmlns:a16="http://schemas.microsoft.com/office/drawing/2014/main" id="{E03C25EA-E08E-4082-870F-F88E609C5AA8}"/>
                  </a:ext>
                </a:extLst>
              </p:cNvPr>
              <p:cNvSpPr>
                <a:spLocks noChangeArrowheads="1"/>
              </p:cNvSpPr>
              <p:nvPr/>
            </p:nvSpPr>
            <p:spPr bwMode="auto">
              <a:xfrm>
                <a:off x="729" y="3838"/>
                <a:ext cx="2510" cy="358"/>
              </a:xfrm>
              <a:prstGeom prst="rect">
                <a:avLst/>
              </a:prstGeom>
              <a:noFill/>
              <a:ln w="6350" cap="rnd">
                <a:solidFill>
                  <a:srgbClr val="990033"/>
                </a:solidFill>
                <a:prstDash val="sysDot"/>
                <a:miter lim="800000"/>
                <a:headEnd/>
                <a:tailEnd/>
              </a:ln>
              <a:effectLst/>
              <a:extLst>
                <a:ext uri="{909E8E84-426E-40dd-AFC4-6F175D3DCCD1}">
                  <a14:hiddenFill xmlns="" xmlns:a14="http://schemas.microsoft.com/office/drawing/2010/main">
                    <a:solidFill>
                      <a:srgbClr val="FF99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33347" tIns="33347" rIns="33347" bIns="33347">
                <a:spAutoFit/>
              </a:bodyPr>
              <a:lstStyle/>
              <a:p>
                <a:pPr marL="101600" indent="-101600" algn="l">
                  <a:spcAft>
                    <a:spcPct val="40000"/>
                  </a:spcAft>
                  <a:buClr>
                    <a:srgbClr val="4A18A4"/>
                  </a:buClr>
                  <a:buSzPct val="140000"/>
                  <a:buFont typeface="Lucida Sans" charset="0"/>
                  <a:buChar char="•"/>
                  <a:defRPr/>
                </a:pPr>
                <a:r>
                  <a:rPr lang="en-GB" sz="900">
                    <a:solidFill>
                      <a:schemeClr val="tx2"/>
                    </a:solidFill>
                    <a:latin typeface="Lucida Sans" charset="0"/>
                    <a:ea typeface="ＭＳ Ｐゴシック" charset="0"/>
                  </a:rPr>
                  <a:t>It is important to agree on goals and principles in the communication,  and that it is managed and executed according to plan. </a:t>
                </a:r>
              </a:p>
            </p:txBody>
          </p:sp>
          <p:sp>
            <p:nvSpPr>
              <p:cNvPr id="174114" name="AutoShape 34">
                <a:extLst>
                  <a:ext uri="{FF2B5EF4-FFF2-40B4-BE49-F238E27FC236}">
                    <a16:creationId xmlns:a16="http://schemas.microsoft.com/office/drawing/2014/main" id="{B5470316-7E9B-4758-BC4D-B351977A2550}"/>
                  </a:ext>
                </a:extLst>
              </p:cNvPr>
              <p:cNvSpPr>
                <a:spLocks noChangeArrowheads="1"/>
              </p:cNvSpPr>
              <p:nvPr/>
            </p:nvSpPr>
            <p:spPr bwMode="auto">
              <a:xfrm>
                <a:off x="3304" y="3959"/>
                <a:ext cx="284" cy="143"/>
              </a:xfrm>
              <a:prstGeom prst="rightArrow">
                <a:avLst>
                  <a:gd name="adj1" fmla="val 50000"/>
                  <a:gd name="adj2" fmla="val 50000"/>
                </a:avLst>
              </a:prstGeom>
              <a:solidFill>
                <a:srgbClr val="4A18A4"/>
              </a:solidFill>
              <a:ln w="635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36000" tIns="36000" rIns="36000" bIns="36000" anchor="ctr"/>
              <a:lstStyle/>
              <a:p>
                <a:pPr>
                  <a:defRPr/>
                </a:pPr>
                <a:endParaRPr lang="nb-NO">
                  <a:latin typeface="Lucida Sans" charset="0"/>
                  <a:ea typeface="ＭＳ Ｐゴシック" charset="0"/>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Line 2">
            <a:extLst>
              <a:ext uri="{FF2B5EF4-FFF2-40B4-BE49-F238E27FC236}">
                <a16:creationId xmlns:a16="http://schemas.microsoft.com/office/drawing/2014/main" id="{45B5E02D-2751-41DA-AC4D-07F9820A1A4F}"/>
              </a:ext>
            </a:extLst>
          </p:cNvPr>
          <p:cNvSpPr>
            <a:spLocks noChangeShapeType="1"/>
          </p:cNvSpPr>
          <p:nvPr/>
        </p:nvSpPr>
        <p:spPr bwMode="auto">
          <a:xfrm flipV="1">
            <a:off x="3059113" y="3284538"/>
            <a:ext cx="2881312" cy="3175"/>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80227" name="Line 3">
            <a:extLst>
              <a:ext uri="{FF2B5EF4-FFF2-40B4-BE49-F238E27FC236}">
                <a16:creationId xmlns:a16="http://schemas.microsoft.com/office/drawing/2014/main" id="{E892AE12-6768-442C-BCC1-3D6382583F51}"/>
              </a:ext>
            </a:extLst>
          </p:cNvPr>
          <p:cNvSpPr>
            <a:spLocks noChangeShapeType="1"/>
          </p:cNvSpPr>
          <p:nvPr/>
        </p:nvSpPr>
        <p:spPr bwMode="auto">
          <a:xfrm>
            <a:off x="3057525" y="2492375"/>
            <a:ext cx="361950" cy="360363"/>
          </a:xfrm>
          <a:prstGeom prst="line">
            <a:avLst/>
          </a:prstGeom>
          <a:noFill/>
          <a:ln w="762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nb-NO">
              <a:latin typeface="Lucida Sans" charset="0"/>
              <a:ea typeface="ＭＳ Ｐゴシック" charset="0"/>
            </a:endParaRPr>
          </a:p>
        </p:txBody>
      </p:sp>
      <p:sp>
        <p:nvSpPr>
          <p:cNvPr id="180228" name="Line 4">
            <a:extLst>
              <a:ext uri="{FF2B5EF4-FFF2-40B4-BE49-F238E27FC236}">
                <a16:creationId xmlns:a16="http://schemas.microsoft.com/office/drawing/2014/main" id="{5BB78B6B-6EAC-4186-AF54-DB589CCB2173}"/>
              </a:ext>
            </a:extLst>
          </p:cNvPr>
          <p:cNvSpPr>
            <a:spLocks noChangeShapeType="1"/>
          </p:cNvSpPr>
          <p:nvPr/>
        </p:nvSpPr>
        <p:spPr bwMode="auto">
          <a:xfrm rot="16709663">
            <a:off x="5438776" y="2359025"/>
            <a:ext cx="438150" cy="561975"/>
          </a:xfrm>
          <a:prstGeom prst="line">
            <a:avLst/>
          </a:prstGeom>
          <a:noFill/>
          <a:ln w="762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nb-NO">
              <a:latin typeface="Lucida Sans" charset="0"/>
              <a:ea typeface="ＭＳ Ｐゴシック" charset="0"/>
            </a:endParaRPr>
          </a:p>
        </p:txBody>
      </p:sp>
      <p:sp>
        <p:nvSpPr>
          <p:cNvPr id="12292" name="Rectangle 5">
            <a:extLst>
              <a:ext uri="{FF2B5EF4-FFF2-40B4-BE49-F238E27FC236}">
                <a16:creationId xmlns:a16="http://schemas.microsoft.com/office/drawing/2014/main" id="{9FC9B915-1083-4E78-B00E-F5946BD82271}"/>
              </a:ext>
            </a:extLst>
          </p:cNvPr>
          <p:cNvSpPr>
            <a:spLocks noChangeArrowheads="1"/>
          </p:cNvSpPr>
          <p:nvPr/>
        </p:nvSpPr>
        <p:spPr bwMode="auto">
          <a:xfrm>
            <a:off x="5940425" y="4076700"/>
            <a:ext cx="1957388"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2293" name="Line 6">
            <a:extLst>
              <a:ext uri="{FF2B5EF4-FFF2-40B4-BE49-F238E27FC236}">
                <a16:creationId xmlns:a16="http://schemas.microsoft.com/office/drawing/2014/main" id="{F2A973FC-0B3D-4565-B2B4-88E8CC25853B}"/>
              </a:ext>
            </a:extLst>
          </p:cNvPr>
          <p:cNvSpPr>
            <a:spLocks noChangeShapeType="1"/>
          </p:cNvSpPr>
          <p:nvPr/>
        </p:nvSpPr>
        <p:spPr bwMode="auto">
          <a:xfrm flipH="1">
            <a:off x="5435600" y="4652963"/>
            <a:ext cx="504825" cy="0"/>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294" name="Line 7">
            <a:extLst>
              <a:ext uri="{FF2B5EF4-FFF2-40B4-BE49-F238E27FC236}">
                <a16:creationId xmlns:a16="http://schemas.microsoft.com/office/drawing/2014/main" id="{9BDC15A0-FD4D-4928-9471-BEE71B26DD13}"/>
              </a:ext>
            </a:extLst>
          </p:cNvPr>
          <p:cNvSpPr>
            <a:spLocks noChangeShapeType="1"/>
          </p:cNvSpPr>
          <p:nvPr/>
        </p:nvSpPr>
        <p:spPr bwMode="auto">
          <a:xfrm flipH="1">
            <a:off x="3059113" y="4652963"/>
            <a:ext cx="431800" cy="0"/>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295" name="Line 8">
            <a:extLst>
              <a:ext uri="{FF2B5EF4-FFF2-40B4-BE49-F238E27FC236}">
                <a16:creationId xmlns:a16="http://schemas.microsoft.com/office/drawing/2014/main" id="{A1A47B91-3E1C-49EA-9BA8-F5B6EA928781}"/>
              </a:ext>
            </a:extLst>
          </p:cNvPr>
          <p:cNvSpPr>
            <a:spLocks noChangeShapeType="1"/>
          </p:cNvSpPr>
          <p:nvPr/>
        </p:nvSpPr>
        <p:spPr bwMode="auto">
          <a:xfrm flipH="1">
            <a:off x="6945313" y="2492375"/>
            <a:ext cx="0" cy="215900"/>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296" name="Line 9">
            <a:extLst>
              <a:ext uri="{FF2B5EF4-FFF2-40B4-BE49-F238E27FC236}">
                <a16:creationId xmlns:a16="http://schemas.microsoft.com/office/drawing/2014/main" id="{B1ADEB09-CAEA-4DE5-B568-D6A73932821F}"/>
              </a:ext>
            </a:extLst>
          </p:cNvPr>
          <p:cNvSpPr>
            <a:spLocks noChangeShapeType="1"/>
          </p:cNvSpPr>
          <p:nvPr/>
        </p:nvSpPr>
        <p:spPr bwMode="auto">
          <a:xfrm flipH="1">
            <a:off x="6945313" y="3716338"/>
            <a:ext cx="0" cy="358775"/>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297" name="Line 10">
            <a:extLst>
              <a:ext uri="{FF2B5EF4-FFF2-40B4-BE49-F238E27FC236}">
                <a16:creationId xmlns:a16="http://schemas.microsoft.com/office/drawing/2014/main" id="{5CD43929-014D-4D37-979D-346C0B9867A6}"/>
              </a:ext>
            </a:extLst>
          </p:cNvPr>
          <p:cNvSpPr>
            <a:spLocks noChangeShapeType="1"/>
          </p:cNvSpPr>
          <p:nvPr/>
        </p:nvSpPr>
        <p:spPr bwMode="auto">
          <a:xfrm flipH="1">
            <a:off x="5434013" y="1989138"/>
            <a:ext cx="503237" cy="0"/>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298" name="Line 11">
            <a:extLst>
              <a:ext uri="{FF2B5EF4-FFF2-40B4-BE49-F238E27FC236}">
                <a16:creationId xmlns:a16="http://schemas.microsoft.com/office/drawing/2014/main" id="{75723AE5-2147-458F-BDF4-C32EF97F4C72}"/>
              </a:ext>
            </a:extLst>
          </p:cNvPr>
          <p:cNvSpPr>
            <a:spLocks noChangeShapeType="1"/>
          </p:cNvSpPr>
          <p:nvPr/>
        </p:nvSpPr>
        <p:spPr bwMode="auto">
          <a:xfrm flipH="1">
            <a:off x="3057525" y="1989138"/>
            <a:ext cx="431800" cy="0"/>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299" name="Line 12">
            <a:extLst>
              <a:ext uri="{FF2B5EF4-FFF2-40B4-BE49-F238E27FC236}">
                <a16:creationId xmlns:a16="http://schemas.microsoft.com/office/drawing/2014/main" id="{E547FA26-A4C6-4EF6-B9A8-C0FD3E298003}"/>
              </a:ext>
            </a:extLst>
          </p:cNvPr>
          <p:cNvSpPr>
            <a:spLocks noChangeShapeType="1"/>
          </p:cNvSpPr>
          <p:nvPr/>
        </p:nvSpPr>
        <p:spPr bwMode="auto">
          <a:xfrm flipH="1">
            <a:off x="2049463" y="2492375"/>
            <a:ext cx="0" cy="215900"/>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300" name="Line 13">
            <a:extLst>
              <a:ext uri="{FF2B5EF4-FFF2-40B4-BE49-F238E27FC236}">
                <a16:creationId xmlns:a16="http://schemas.microsoft.com/office/drawing/2014/main" id="{03BA5AFE-A1E5-4FAE-A8F4-C8E7E9BBF4CC}"/>
              </a:ext>
            </a:extLst>
          </p:cNvPr>
          <p:cNvSpPr>
            <a:spLocks noChangeShapeType="1"/>
          </p:cNvSpPr>
          <p:nvPr/>
        </p:nvSpPr>
        <p:spPr bwMode="auto">
          <a:xfrm flipH="1">
            <a:off x="2120900" y="3717925"/>
            <a:ext cx="0" cy="358775"/>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301" name="Rectangle 14">
            <a:extLst>
              <a:ext uri="{FF2B5EF4-FFF2-40B4-BE49-F238E27FC236}">
                <a16:creationId xmlns:a16="http://schemas.microsoft.com/office/drawing/2014/main" id="{4F0AD6CB-AAFF-43EC-89BB-40403CD7C4FB}"/>
              </a:ext>
            </a:extLst>
          </p:cNvPr>
          <p:cNvSpPr>
            <a:spLocks noChangeArrowheads="1"/>
          </p:cNvSpPr>
          <p:nvPr/>
        </p:nvSpPr>
        <p:spPr bwMode="auto">
          <a:xfrm>
            <a:off x="1119188" y="4064000"/>
            <a:ext cx="1958975"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80239" name="Rectangle 15">
            <a:extLst>
              <a:ext uri="{FF2B5EF4-FFF2-40B4-BE49-F238E27FC236}">
                <a16:creationId xmlns:a16="http://schemas.microsoft.com/office/drawing/2014/main" id="{F23F18D6-3F00-4183-AE4B-6B3C26E9CF79}"/>
              </a:ext>
            </a:extLst>
          </p:cNvPr>
          <p:cNvSpPr>
            <a:spLocks noGrp="1" noChangeArrowheads="1"/>
          </p:cNvSpPr>
          <p:nvPr>
            <p:ph type="title"/>
          </p:nvPr>
        </p:nvSpPr>
        <p:spPr>
          <a:xfrm>
            <a:off x="320675" y="188913"/>
            <a:ext cx="8499475" cy="717550"/>
          </a:xfrm>
        </p:spPr>
        <p:txBody>
          <a:bodyPr/>
          <a:lstStyle/>
          <a:p>
            <a:pPr eaLnBrk="1" hangingPunct="1">
              <a:defRPr/>
            </a:pPr>
            <a:r>
              <a:rPr lang="en-GB">
                <a:ea typeface="+mj-ea"/>
              </a:rPr>
              <a:t>Environment - different expectations</a:t>
            </a:r>
            <a:r>
              <a:rPr lang="nb-NO">
                <a:ea typeface="+mj-ea"/>
              </a:rPr>
              <a:t> </a:t>
            </a:r>
            <a:endParaRPr lang="en-GB">
              <a:ea typeface="+mj-ea"/>
            </a:endParaRPr>
          </a:p>
        </p:txBody>
      </p:sp>
      <p:sp>
        <p:nvSpPr>
          <p:cNvPr id="12303" name="Rectangle 16">
            <a:extLst>
              <a:ext uri="{FF2B5EF4-FFF2-40B4-BE49-F238E27FC236}">
                <a16:creationId xmlns:a16="http://schemas.microsoft.com/office/drawing/2014/main" id="{B46E3EFA-D2B7-49A1-B351-F396102F8FB5}"/>
              </a:ext>
            </a:extLst>
          </p:cNvPr>
          <p:cNvSpPr>
            <a:spLocks noChangeArrowheads="1"/>
          </p:cNvSpPr>
          <p:nvPr/>
        </p:nvSpPr>
        <p:spPr bwMode="auto">
          <a:xfrm>
            <a:off x="5919788" y="2692400"/>
            <a:ext cx="1958975"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2304" name="Rectangle 17">
            <a:extLst>
              <a:ext uri="{FF2B5EF4-FFF2-40B4-BE49-F238E27FC236}">
                <a16:creationId xmlns:a16="http://schemas.microsoft.com/office/drawing/2014/main" id="{C07AD823-3E95-4688-90E7-220CEC280E62}"/>
              </a:ext>
            </a:extLst>
          </p:cNvPr>
          <p:cNvSpPr>
            <a:spLocks noChangeArrowheads="1"/>
          </p:cNvSpPr>
          <p:nvPr/>
        </p:nvSpPr>
        <p:spPr bwMode="auto">
          <a:xfrm>
            <a:off x="3424238" y="2828925"/>
            <a:ext cx="1957387" cy="10541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2305" name="Line 18">
            <a:extLst>
              <a:ext uri="{FF2B5EF4-FFF2-40B4-BE49-F238E27FC236}">
                <a16:creationId xmlns:a16="http://schemas.microsoft.com/office/drawing/2014/main" id="{132BE15A-9394-403E-BDCC-8EF53CBEA3C9}"/>
              </a:ext>
            </a:extLst>
          </p:cNvPr>
          <p:cNvSpPr>
            <a:spLocks noChangeShapeType="1"/>
          </p:cNvSpPr>
          <p:nvPr/>
        </p:nvSpPr>
        <p:spPr bwMode="auto">
          <a:xfrm flipH="1">
            <a:off x="4425950" y="2492375"/>
            <a:ext cx="0" cy="1584325"/>
          </a:xfrm>
          <a:prstGeom prst="line">
            <a:avLst/>
          </a:prstGeom>
          <a:noFill/>
          <a:ln w="114300">
            <a:solidFill>
              <a:schemeClr val="accent1"/>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2306" name="Rectangle 19">
            <a:extLst>
              <a:ext uri="{FF2B5EF4-FFF2-40B4-BE49-F238E27FC236}">
                <a16:creationId xmlns:a16="http://schemas.microsoft.com/office/drawing/2014/main" id="{0E3FB5A5-B51D-4A72-820D-3411B29BD777}"/>
              </a:ext>
            </a:extLst>
          </p:cNvPr>
          <p:cNvSpPr>
            <a:spLocks noChangeArrowheads="1"/>
          </p:cNvSpPr>
          <p:nvPr/>
        </p:nvSpPr>
        <p:spPr bwMode="auto">
          <a:xfrm>
            <a:off x="3489325" y="1484313"/>
            <a:ext cx="1958975"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2307" name="Rectangle 20">
            <a:extLst>
              <a:ext uri="{FF2B5EF4-FFF2-40B4-BE49-F238E27FC236}">
                <a16:creationId xmlns:a16="http://schemas.microsoft.com/office/drawing/2014/main" id="{9E5E2305-FB1B-4540-8893-6DE28687788D}"/>
              </a:ext>
            </a:extLst>
          </p:cNvPr>
          <p:cNvSpPr>
            <a:spLocks noChangeArrowheads="1"/>
          </p:cNvSpPr>
          <p:nvPr/>
        </p:nvSpPr>
        <p:spPr bwMode="auto">
          <a:xfrm>
            <a:off x="1112838" y="2708275"/>
            <a:ext cx="1958975"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2308" name="Rectangle 21">
            <a:extLst>
              <a:ext uri="{FF2B5EF4-FFF2-40B4-BE49-F238E27FC236}">
                <a16:creationId xmlns:a16="http://schemas.microsoft.com/office/drawing/2014/main" id="{B769F608-1CD3-465E-888E-07636C5C4604}"/>
              </a:ext>
            </a:extLst>
          </p:cNvPr>
          <p:cNvSpPr>
            <a:spLocks noChangeArrowheads="1"/>
          </p:cNvSpPr>
          <p:nvPr/>
        </p:nvSpPr>
        <p:spPr bwMode="auto">
          <a:xfrm>
            <a:off x="3489325" y="4076700"/>
            <a:ext cx="1957388"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2309" name="Rectangle 22">
            <a:extLst>
              <a:ext uri="{FF2B5EF4-FFF2-40B4-BE49-F238E27FC236}">
                <a16:creationId xmlns:a16="http://schemas.microsoft.com/office/drawing/2014/main" id="{2D48336F-ADC7-40D4-BD2F-47AA27432607}"/>
              </a:ext>
            </a:extLst>
          </p:cNvPr>
          <p:cNvSpPr>
            <a:spLocks noChangeArrowheads="1"/>
          </p:cNvSpPr>
          <p:nvPr/>
        </p:nvSpPr>
        <p:spPr bwMode="auto">
          <a:xfrm>
            <a:off x="3424238" y="2828925"/>
            <a:ext cx="1957387" cy="1054100"/>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solidFill>
                <a:schemeClr val="bg1"/>
              </a:solidFill>
            </a:endParaRPr>
          </a:p>
        </p:txBody>
      </p:sp>
      <p:sp>
        <p:nvSpPr>
          <p:cNvPr id="180247" name="Text Box 23">
            <a:extLst>
              <a:ext uri="{FF2B5EF4-FFF2-40B4-BE49-F238E27FC236}">
                <a16:creationId xmlns:a16="http://schemas.microsoft.com/office/drawing/2014/main" id="{7237460D-A13C-47DC-BE4C-18CC035198D9}"/>
              </a:ext>
            </a:extLst>
          </p:cNvPr>
          <p:cNvSpPr txBox="1">
            <a:spLocks noChangeArrowheads="1"/>
          </p:cNvSpPr>
          <p:nvPr/>
        </p:nvSpPr>
        <p:spPr bwMode="auto">
          <a:xfrm>
            <a:off x="3559175" y="1766888"/>
            <a:ext cx="1749425" cy="369887"/>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GB" b="1" dirty="0">
                <a:solidFill>
                  <a:srgbClr val="F2F1F2"/>
                </a:solidFill>
                <a:latin typeface="Arial" charset="0"/>
                <a:ea typeface="ＭＳ Ｐゴシック" charset="0"/>
              </a:rPr>
              <a:t>Project Owner</a:t>
            </a:r>
          </a:p>
        </p:txBody>
      </p:sp>
      <p:sp>
        <p:nvSpPr>
          <p:cNvPr id="180248" name="Text Box 24">
            <a:extLst>
              <a:ext uri="{FF2B5EF4-FFF2-40B4-BE49-F238E27FC236}">
                <a16:creationId xmlns:a16="http://schemas.microsoft.com/office/drawing/2014/main" id="{66AFDD1A-758C-45DE-A1C8-E760CA1D2DAB}"/>
              </a:ext>
            </a:extLst>
          </p:cNvPr>
          <p:cNvSpPr txBox="1">
            <a:spLocks noChangeArrowheads="1"/>
          </p:cNvSpPr>
          <p:nvPr/>
        </p:nvSpPr>
        <p:spPr bwMode="auto">
          <a:xfrm>
            <a:off x="6011863" y="3062288"/>
            <a:ext cx="1822450" cy="366712"/>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nb-NO" b="1">
                <a:solidFill>
                  <a:srgbClr val="F2F1F2"/>
                </a:solidFill>
                <a:latin typeface="Arial" charset="0"/>
                <a:ea typeface="ＭＳ Ｐゴシック" charset="0"/>
              </a:rPr>
              <a:t>SCRUM Master</a:t>
            </a:r>
          </a:p>
        </p:txBody>
      </p:sp>
      <p:sp>
        <p:nvSpPr>
          <p:cNvPr id="180249" name="Text Box 25">
            <a:extLst>
              <a:ext uri="{FF2B5EF4-FFF2-40B4-BE49-F238E27FC236}">
                <a16:creationId xmlns:a16="http://schemas.microsoft.com/office/drawing/2014/main" id="{D5BF2B97-2F0A-489F-9B13-9B1D104AD0B0}"/>
              </a:ext>
            </a:extLst>
          </p:cNvPr>
          <p:cNvSpPr txBox="1">
            <a:spLocks noChangeArrowheads="1"/>
          </p:cNvSpPr>
          <p:nvPr/>
        </p:nvSpPr>
        <p:spPr bwMode="auto">
          <a:xfrm>
            <a:off x="3827463" y="4300538"/>
            <a:ext cx="1187450" cy="64135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nb-NO" b="1">
                <a:solidFill>
                  <a:srgbClr val="F2F1F2"/>
                </a:solidFill>
                <a:latin typeface="Arial" charset="0"/>
                <a:ea typeface="ＭＳ Ｐゴシック" charset="0"/>
              </a:rPr>
              <a:t>End User</a:t>
            </a:r>
          </a:p>
          <a:p>
            <a:pPr eaLnBrk="0" hangingPunct="0">
              <a:defRPr/>
            </a:pPr>
            <a:endParaRPr lang="en-GB" b="1">
              <a:solidFill>
                <a:srgbClr val="F2F1F2"/>
              </a:solidFill>
              <a:latin typeface="Arial" charset="0"/>
              <a:ea typeface="ＭＳ Ｐゴシック" charset="0"/>
            </a:endParaRPr>
          </a:p>
        </p:txBody>
      </p:sp>
      <p:sp>
        <p:nvSpPr>
          <p:cNvPr id="180250" name="Text Box 26">
            <a:extLst>
              <a:ext uri="{FF2B5EF4-FFF2-40B4-BE49-F238E27FC236}">
                <a16:creationId xmlns:a16="http://schemas.microsoft.com/office/drawing/2014/main" id="{8EBDFE11-F3D4-4CA3-B839-DCFFF5BA0ED3}"/>
              </a:ext>
            </a:extLst>
          </p:cNvPr>
          <p:cNvSpPr txBox="1">
            <a:spLocks noChangeArrowheads="1"/>
          </p:cNvSpPr>
          <p:nvPr/>
        </p:nvSpPr>
        <p:spPr bwMode="auto">
          <a:xfrm>
            <a:off x="3557588" y="3141663"/>
            <a:ext cx="1581150" cy="64135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GB" b="1">
                <a:solidFill>
                  <a:srgbClr val="F2F1F2"/>
                </a:solidFill>
                <a:latin typeface="Arial" charset="0"/>
                <a:ea typeface="ＭＳ Ｐゴシック" charset="0"/>
              </a:rPr>
              <a:t>Project </a:t>
            </a:r>
          </a:p>
          <a:p>
            <a:pPr eaLnBrk="0" hangingPunct="0">
              <a:defRPr/>
            </a:pPr>
            <a:r>
              <a:rPr lang="en-GB" b="1">
                <a:solidFill>
                  <a:srgbClr val="F2F1F2"/>
                </a:solidFill>
                <a:latin typeface="Arial" charset="0"/>
                <a:ea typeface="ＭＳ Ｐゴシック" charset="0"/>
              </a:rPr>
              <a:t>Management</a:t>
            </a:r>
          </a:p>
        </p:txBody>
      </p:sp>
      <p:sp>
        <p:nvSpPr>
          <p:cNvPr id="180251" name="Text Box 27">
            <a:extLst>
              <a:ext uri="{FF2B5EF4-FFF2-40B4-BE49-F238E27FC236}">
                <a16:creationId xmlns:a16="http://schemas.microsoft.com/office/drawing/2014/main" id="{CAE2FE01-A8E8-4699-818B-ACC92F547D6F}"/>
              </a:ext>
            </a:extLst>
          </p:cNvPr>
          <p:cNvSpPr txBox="1">
            <a:spLocks noChangeArrowheads="1"/>
          </p:cNvSpPr>
          <p:nvPr/>
        </p:nvSpPr>
        <p:spPr bwMode="auto">
          <a:xfrm>
            <a:off x="6084888" y="4292600"/>
            <a:ext cx="1676400" cy="64135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defRPr/>
            </a:pPr>
            <a:r>
              <a:rPr lang="nb-NO" b="1">
                <a:solidFill>
                  <a:srgbClr val="F2F1F2"/>
                </a:solidFill>
                <a:latin typeface="Arial" charset="0"/>
                <a:ea typeface="ＭＳ Ｐゴシック" charset="0"/>
              </a:rPr>
              <a:t>Change agents</a:t>
            </a:r>
          </a:p>
        </p:txBody>
      </p:sp>
      <p:sp>
        <p:nvSpPr>
          <p:cNvPr id="12315" name="Rectangle 28">
            <a:extLst>
              <a:ext uri="{FF2B5EF4-FFF2-40B4-BE49-F238E27FC236}">
                <a16:creationId xmlns:a16="http://schemas.microsoft.com/office/drawing/2014/main" id="{621621D3-E41A-4A90-A5B4-A201A8FA3AD5}"/>
              </a:ext>
            </a:extLst>
          </p:cNvPr>
          <p:cNvSpPr>
            <a:spLocks noChangeArrowheads="1"/>
          </p:cNvSpPr>
          <p:nvPr/>
        </p:nvSpPr>
        <p:spPr bwMode="auto">
          <a:xfrm>
            <a:off x="1119188" y="1473200"/>
            <a:ext cx="1958975"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endParaRPr lang="nb-NO" altLang="nb-NO" sz="1800">
              <a:latin typeface="Arial" panose="020B0604020202020204" pitchFamily="34" charset="0"/>
            </a:endParaRPr>
          </a:p>
          <a:p>
            <a:r>
              <a:rPr lang="en-GB" altLang="nb-NO" sz="1800" b="1">
                <a:solidFill>
                  <a:srgbClr val="F2F1F2"/>
                </a:solidFill>
                <a:latin typeface="Arial" panose="020B0604020202020204" pitchFamily="34" charset="0"/>
              </a:rPr>
              <a:t>Customer</a:t>
            </a:r>
          </a:p>
        </p:txBody>
      </p:sp>
      <p:sp>
        <p:nvSpPr>
          <p:cNvPr id="180253" name="Text Box 29">
            <a:extLst>
              <a:ext uri="{FF2B5EF4-FFF2-40B4-BE49-F238E27FC236}">
                <a16:creationId xmlns:a16="http://schemas.microsoft.com/office/drawing/2014/main" id="{381E4647-7516-4381-B7C8-D369A1914A0F}"/>
              </a:ext>
            </a:extLst>
          </p:cNvPr>
          <p:cNvSpPr txBox="1">
            <a:spLocks noChangeArrowheads="1"/>
          </p:cNvSpPr>
          <p:nvPr/>
        </p:nvSpPr>
        <p:spPr bwMode="auto">
          <a:xfrm>
            <a:off x="1343025" y="4292600"/>
            <a:ext cx="1365250" cy="64135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GB" b="1">
                <a:solidFill>
                  <a:srgbClr val="F2F1F2"/>
                </a:solidFill>
                <a:latin typeface="Arial" charset="0"/>
                <a:ea typeface="ＭＳ Ｐゴシック" charset="0"/>
              </a:rPr>
              <a:t>Steering</a:t>
            </a:r>
          </a:p>
          <a:p>
            <a:pPr eaLnBrk="0" hangingPunct="0">
              <a:defRPr/>
            </a:pPr>
            <a:r>
              <a:rPr lang="en-GB" b="1">
                <a:solidFill>
                  <a:srgbClr val="F2F1F2"/>
                </a:solidFill>
                <a:latin typeface="Arial" charset="0"/>
                <a:ea typeface="ＭＳ Ｐゴシック" charset="0"/>
              </a:rPr>
              <a:t>Committee</a:t>
            </a:r>
          </a:p>
        </p:txBody>
      </p:sp>
      <p:sp>
        <p:nvSpPr>
          <p:cNvPr id="12317" name="Rectangle 30">
            <a:extLst>
              <a:ext uri="{FF2B5EF4-FFF2-40B4-BE49-F238E27FC236}">
                <a16:creationId xmlns:a16="http://schemas.microsoft.com/office/drawing/2014/main" id="{CD3403F4-8938-4C6B-80F9-FE2779057F73}"/>
              </a:ext>
            </a:extLst>
          </p:cNvPr>
          <p:cNvSpPr>
            <a:spLocks noChangeArrowheads="1"/>
          </p:cNvSpPr>
          <p:nvPr/>
        </p:nvSpPr>
        <p:spPr bwMode="auto">
          <a:xfrm>
            <a:off x="5919788" y="1473200"/>
            <a:ext cx="1958975" cy="1054100"/>
          </a:xfrm>
          <a:prstGeom prst="rect">
            <a:avLst/>
          </a:prstGeom>
          <a:gradFill rotWithShape="1">
            <a:gsLst>
              <a:gs pos="0">
                <a:srgbClr val="4A18A4">
                  <a:alpha val="48000"/>
                </a:srgbClr>
              </a:gs>
              <a:gs pos="100000">
                <a:srgbClr val="220B4C">
                  <a:alpha val="62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endParaRPr lang="nb-NO" altLang="nb-NO" sz="1800"/>
          </a:p>
        </p:txBody>
      </p:sp>
      <p:sp>
        <p:nvSpPr>
          <p:cNvPr id="180255" name="Text Box 31">
            <a:extLst>
              <a:ext uri="{FF2B5EF4-FFF2-40B4-BE49-F238E27FC236}">
                <a16:creationId xmlns:a16="http://schemas.microsoft.com/office/drawing/2014/main" id="{EF4FEB35-5444-475C-A465-91F09EA1FAE7}"/>
              </a:ext>
            </a:extLst>
          </p:cNvPr>
          <p:cNvSpPr txBox="1">
            <a:spLocks noChangeArrowheads="1"/>
          </p:cNvSpPr>
          <p:nvPr/>
        </p:nvSpPr>
        <p:spPr bwMode="auto">
          <a:xfrm>
            <a:off x="5965825" y="1693863"/>
            <a:ext cx="1878013" cy="366712"/>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defRPr/>
            </a:pPr>
            <a:r>
              <a:rPr lang="en-GB" b="1">
                <a:solidFill>
                  <a:srgbClr val="F2F1F2"/>
                </a:solidFill>
                <a:latin typeface="Arial" charset="0"/>
                <a:ea typeface="ＭＳ Ｐゴシック" charset="0"/>
              </a:rPr>
              <a:t>Product Owner</a:t>
            </a:r>
          </a:p>
        </p:txBody>
      </p:sp>
      <p:sp>
        <p:nvSpPr>
          <p:cNvPr id="180256" name="Text Box 32">
            <a:extLst>
              <a:ext uri="{FF2B5EF4-FFF2-40B4-BE49-F238E27FC236}">
                <a16:creationId xmlns:a16="http://schemas.microsoft.com/office/drawing/2014/main" id="{7F21D124-BACE-41E4-B96A-1324096D5152}"/>
              </a:ext>
            </a:extLst>
          </p:cNvPr>
          <p:cNvSpPr txBox="1">
            <a:spLocks noChangeArrowheads="1"/>
          </p:cNvSpPr>
          <p:nvPr/>
        </p:nvSpPr>
        <p:spPr bwMode="auto">
          <a:xfrm>
            <a:off x="1611313" y="3141663"/>
            <a:ext cx="781050" cy="366712"/>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nb-NO" b="1">
                <a:solidFill>
                  <a:srgbClr val="F2F1F2"/>
                </a:solidFill>
                <a:latin typeface="Arial" charset="0"/>
                <a:ea typeface="ＭＳ Ｐゴシック" charset="0"/>
              </a:rPr>
              <a:t>Team</a:t>
            </a:r>
          </a:p>
        </p:txBody>
      </p:sp>
      <p:sp>
        <p:nvSpPr>
          <p:cNvPr id="180257" name="Line 33">
            <a:extLst>
              <a:ext uri="{FF2B5EF4-FFF2-40B4-BE49-F238E27FC236}">
                <a16:creationId xmlns:a16="http://schemas.microsoft.com/office/drawing/2014/main" id="{B11DAA7B-9C81-4928-A3CD-7A27DA3E4032}"/>
              </a:ext>
            </a:extLst>
          </p:cNvPr>
          <p:cNvSpPr>
            <a:spLocks noChangeShapeType="1"/>
          </p:cNvSpPr>
          <p:nvPr/>
        </p:nvSpPr>
        <p:spPr bwMode="auto">
          <a:xfrm rot="-4213727">
            <a:off x="3084513" y="3852862"/>
            <a:ext cx="331788" cy="252413"/>
          </a:xfrm>
          <a:prstGeom prst="line">
            <a:avLst/>
          </a:prstGeom>
          <a:noFill/>
          <a:ln w="762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nb-NO">
              <a:latin typeface="Lucida Sans" charset="0"/>
              <a:ea typeface="ＭＳ Ｐゴシック" charset="0"/>
            </a:endParaRPr>
          </a:p>
        </p:txBody>
      </p:sp>
      <p:sp>
        <p:nvSpPr>
          <p:cNvPr id="180258" name="Line 34">
            <a:extLst>
              <a:ext uri="{FF2B5EF4-FFF2-40B4-BE49-F238E27FC236}">
                <a16:creationId xmlns:a16="http://schemas.microsoft.com/office/drawing/2014/main" id="{C25EEF33-99E7-4788-8E1B-C8543462AADE}"/>
              </a:ext>
            </a:extLst>
          </p:cNvPr>
          <p:cNvSpPr>
            <a:spLocks noChangeShapeType="1"/>
          </p:cNvSpPr>
          <p:nvPr/>
        </p:nvSpPr>
        <p:spPr bwMode="auto">
          <a:xfrm>
            <a:off x="5386388" y="3835400"/>
            <a:ext cx="533400" cy="304800"/>
          </a:xfrm>
          <a:prstGeom prst="line">
            <a:avLst/>
          </a:prstGeom>
          <a:noFill/>
          <a:ln w="762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nb-NO">
              <a:latin typeface="Lucida Sans" charset="0"/>
              <a:ea typeface="ＭＳ Ｐゴシック" charset="0"/>
            </a:endParaRPr>
          </a:p>
        </p:txBody>
      </p:sp>
      <p:sp>
        <p:nvSpPr>
          <p:cNvPr id="180259" name="Text Box 35">
            <a:extLst>
              <a:ext uri="{FF2B5EF4-FFF2-40B4-BE49-F238E27FC236}">
                <a16:creationId xmlns:a16="http://schemas.microsoft.com/office/drawing/2014/main" id="{EFD54022-FFD4-4F75-8EF8-31A1E654BC6F}"/>
              </a:ext>
            </a:extLst>
          </p:cNvPr>
          <p:cNvSpPr txBox="1">
            <a:spLocks noChangeArrowheads="1"/>
          </p:cNvSpPr>
          <p:nvPr/>
        </p:nvSpPr>
        <p:spPr bwMode="auto">
          <a:xfrm>
            <a:off x="317500" y="5440363"/>
            <a:ext cx="8791575" cy="581025"/>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eaLnBrk="0" hangingPunct="0">
              <a:defRPr/>
            </a:pPr>
            <a:r>
              <a:rPr lang="en-GB" sz="1600" b="1">
                <a:latin typeface="Lucida Sans" charset="0"/>
                <a:ea typeface="ＭＳ Ｐゴシック" charset="0"/>
              </a:rPr>
              <a:t>What expectations do the different groups have to the process and outcome?</a:t>
            </a:r>
            <a:br>
              <a:rPr lang="en-GB" sz="1600" b="1">
                <a:latin typeface="Lucida Sans" charset="0"/>
                <a:ea typeface="ＭＳ Ｐゴシック" charset="0"/>
              </a:rPr>
            </a:br>
            <a:r>
              <a:rPr lang="en-GB" sz="1600" b="1">
                <a:latin typeface="Lucida Sans" charset="0"/>
                <a:ea typeface="ＭＳ Ｐゴシック" charset="0"/>
              </a:rPr>
              <a:t>What are the expectations we have of these groups' contributions to the process?</a:t>
            </a:r>
            <a:r>
              <a:rPr lang="en-GB" sz="1600">
                <a:latin typeface="Lucida Sans" charset="0"/>
                <a:ea typeface="ＭＳ Ｐゴシック" charset="0"/>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descr="marketing_usability_main">
            <a:extLst>
              <a:ext uri="{FF2B5EF4-FFF2-40B4-BE49-F238E27FC236}">
                <a16:creationId xmlns:a16="http://schemas.microsoft.com/office/drawing/2014/main" id="{4214F7E3-FF2F-4B02-A785-57BA86C951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609"/>
          <a:stretch>
            <a:fillRect/>
          </a:stretch>
        </p:blipFill>
        <p:spPr bwMode="auto">
          <a:xfrm>
            <a:off x="4895850" y="2781300"/>
            <a:ext cx="4248150" cy="326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Rectangle 3">
            <a:extLst>
              <a:ext uri="{FF2B5EF4-FFF2-40B4-BE49-F238E27FC236}">
                <a16:creationId xmlns:a16="http://schemas.microsoft.com/office/drawing/2014/main" id="{530707E5-5B6F-4B2E-94C1-62BE10F5BAA9}"/>
              </a:ext>
            </a:extLst>
          </p:cNvPr>
          <p:cNvSpPr>
            <a:spLocks noGrp="1" noChangeArrowheads="1"/>
          </p:cNvSpPr>
          <p:nvPr>
            <p:ph type="title"/>
          </p:nvPr>
        </p:nvSpPr>
        <p:spPr>
          <a:xfrm>
            <a:off x="323850" y="115888"/>
            <a:ext cx="8499475" cy="887412"/>
          </a:xfrm>
        </p:spPr>
        <p:txBody>
          <a:bodyPr/>
          <a:lstStyle/>
          <a:p>
            <a:pPr eaLnBrk="1" hangingPunct="1">
              <a:defRPr/>
            </a:pPr>
            <a:r>
              <a:rPr lang="en-GB">
                <a:ea typeface="+mj-ea"/>
              </a:rPr>
              <a:t>Communication Strategy</a:t>
            </a:r>
            <a:r>
              <a:rPr lang="nb-NO">
                <a:ea typeface="+mj-ea"/>
              </a:rPr>
              <a:t> </a:t>
            </a:r>
          </a:p>
        </p:txBody>
      </p:sp>
      <p:sp>
        <p:nvSpPr>
          <p:cNvPr id="184324" name="Rectangle 4">
            <a:extLst>
              <a:ext uri="{FF2B5EF4-FFF2-40B4-BE49-F238E27FC236}">
                <a16:creationId xmlns:a16="http://schemas.microsoft.com/office/drawing/2014/main" id="{23E70A02-E691-49C5-ACEE-54CFA4A8B49D}"/>
              </a:ext>
            </a:extLst>
          </p:cNvPr>
          <p:cNvSpPr>
            <a:spLocks noGrp="1" noChangeArrowheads="1"/>
          </p:cNvSpPr>
          <p:nvPr>
            <p:ph type="body" idx="1"/>
          </p:nvPr>
        </p:nvSpPr>
        <p:spPr>
          <a:xfrm>
            <a:off x="250825" y="1268413"/>
            <a:ext cx="8785225" cy="5184775"/>
          </a:xfrm>
        </p:spPr>
        <p:txBody>
          <a:bodyPr/>
          <a:lstStyle/>
          <a:p>
            <a:pPr eaLnBrk="1" hangingPunct="1">
              <a:lnSpc>
                <a:spcPct val="90000"/>
              </a:lnSpc>
              <a:buClr>
                <a:srgbClr val="4A18A4"/>
              </a:buClr>
              <a:buFont typeface="Lucida Sans" charset="0"/>
              <a:buChar char="•"/>
              <a:defRPr/>
            </a:pPr>
            <a:r>
              <a:rPr lang="en-GB" sz="1400">
                <a:ea typeface="+mn-ea"/>
              </a:rPr>
              <a:t>Communication is complex, but extremely important for all projects, regardless of time. Almost 70% of the project manager's job is to communicate to various stakeholders.</a:t>
            </a:r>
          </a:p>
          <a:p>
            <a:pPr eaLnBrk="1" hangingPunct="1">
              <a:lnSpc>
                <a:spcPct val="90000"/>
              </a:lnSpc>
              <a:buClr>
                <a:srgbClr val="4A18A4"/>
              </a:buClr>
              <a:buFont typeface="Lucida Sans" charset="0"/>
              <a:buChar char="•"/>
              <a:defRPr/>
            </a:pPr>
            <a:r>
              <a:rPr lang="en-GB" sz="1400">
                <a:ea typeface="+mn-ea"/>
              </a:rPr>
              <a:t>Develop and propose a communication strategy (Why, Who to communicate to, What, and How).</a:t>
            </a:r>
          </a:p>
          <a:p>
            <a:pPr eaLnBrk="1" hangingPunct="1">
              <a:lnSpc>
                <a:spcPct val="90000"/>
              </a:lnSpc>
              <a:buClr>
                <a:srgbClr val="4A18A4"/>
              </a:buClr>
              <a:buFont typeface="Lucida Sans" charset="0"/>
              <a:buChar char="•"/>
              <a:defRPr/>
            </a:pPr>
            <a:r>
              <a:rPr lang="en-GB" sz="1400">
                <a:ea typeface="+mn-ea"/>
              </a:rPr>
              <a:t>Scheduling communication management in the project.</a:t>
            </a:r>
          </a:p>
          <a:p>
            <a:pPr eaLnBrk="1" hangingPunct="1">
              <a:lnSpc>
                <a:spcPct val="90000"/>
              </a:lnSpc>
              <a:buClr>
                <a:srgbClr val="4A18A4"/>
              </a:buClr>
              <a:buFont typeface="Lucida Sans" charset="0"/>
              <a:buChar char="•"/>
              <a:defRPr/>
            </a:pPr>
            <a:r>
              <a:rPr lang="en-GB" sz="1400">
                <a:ea typeface="+mn-ea"/>
              </a:rPr>
              <a:t>Implement communication plan.</a:t>
            </a:r>
          </a:p>
          <a:p>
            <a:pPr eaLnBrk="1" hangingPunct="1">
              <a:lnSpc>
                <a:spcPct val="90000"/>
              </a:lnSpc>
              <a:buClr>
                <a:srgbClr val="4A18A4"/>
              </a:buClr>
              <a:buFont typeface="Lucida Sans" charset="0"/>
              <a:buChar char="•"/>
              <a:defRPr/>
            </a:pPr>
            <a:r>
              <a:rPr lang="en-GB" sz="1400">
                <a:ea typeface="+mn-ea"/>
              </a:rPr>
              <a:t>Making it possible for project members to access relevant information and develop relationships with other project members, on an equal basis as with other stakeholders.</a:t>
            </a:r>
          </a:p>
          <a:p>
            <a:pPr eaLnBrk="1" hangingPunct="1">
              <a:lnSpc>
                <a:spcPct val="90000"/>
              </a:lnSpc>
              <a:buClr>
                <a:srgbClr val="4A18A4"/>
              </a:buClr>
              <a:buFont typeface="Lucida Sans" charset="0"/>
              <a:buChar char="•"/>
              <a:defRPr/>
            </a:pPr>
            <a:r>
              <a:rPr lang="en-GB" sz="1400">
                <a:ea typeface="+mn-ea"/>
              </a:rPr>
              <a:t>Evaluate and improve communication in the project.</a:t>
            </a:r>
          </a:p>
          <a:p>
            <a:pPr eaLnBrk="1" hangingPunct="1">
              <a:lnSpc>
                <a:spcPct val="90000"/>
              </a:lnSpc>
              <a:buClr>
                <a:srgbClr val="4A18A4"/>
              </a:buClr>
              <a:buFont typeface="Lucida Sans" charset="0"/>
              <a:buChar char="•"/>
              <a:defRPr/>
            </a:pPr>
            <a:r>
              <a:rPr lang="en-GB" sz="1400">
                <a:ea typeface="+mn-ea"/>
              </a:rPr>
              <a:t>Important decisions must be approved by the project owner before being communicated.</a:t>
            </a:r>
          </a:p>
          <a:p>
            <a:pPr eaLnBrk="1" hangingPunct="1">
              <a:lnSpc>
                <a:spcPct val="90000"/>
              </a:lnSpc>
              <a:buClr>
                <a:srgbClr val="4A18A4"/>
              </a:buClr>
              <a:buFont typeface="Lucida Sans" charset="0"/>
              <a:buChar char="•"/>
              <a:defRPr/>
            </a:pPr>
            <a:r>
              <a:rPr lang="en-GB" sz="1400">
                <a:ea typeface="+mn-ea"/>
              </a:rPr>
              <a:t>The project must have:</a:t>
            </a:r>
          </a:p>
          <a:p>
            <a:pPr lvl="1" eaLnBrk="1" hangingPunct="1">
              <a:lnSpc>
                <a:spcPct val="80000"/>
              </a:lnSpc>
              <a:buClr>
                <a:srgbClr val="4A18A4"/>
              </a:buClr>
              <a:buSzTx/>
              <a:buFont typeface="Arial" charset="0"/>
              <a:buChar char="–"/>
              <a:defRPr/>
            </a:pPr>
            <a:r>
              <a:rPr lang="en-GB" sz="1400">
                <a:ea typeface="+mn-ea"/>
              </a:rPr>
              <a:t>Plan for communication management (stakeholder </a:t>
            </a:r>
          </a:p>
          <a:p>
            <a:pPr lvl="1" eaLnBrk="1" hangingPunct="1">
              <a:lnSpc>
                <a:spcPct val="80000"/>
              </a:lnSpc>
              <a:buClr>
                <a:srgbClr val="4A18A4"/>
              </a:buClr>
              <a:buSzTx/>
              <a:buFont typeface="Arial" charset="0"/>
              <a:buNone/>
              <a:defRPr/>
            </a:pPr>
            <a:r>
              <a:rPr lang="en-GB" sz="1400">
                <a:ea typeface="+mn-ea"/>
              </a:rPr>
              <a:t>	analysis, communication plan and log, risk </a:t>
            </a:r>
          </a:p>
          <a:p>
            <a:pPr lvl="1" eaLnBrk="1" hangingPunct="1">
              <a:lnSpc>
                <a:spcPct val="80000"/>
              </a:lnSpc>
              <a:buClr>
                <a:srgbClr val="4A18A4"/>
              </a:buClr>
              <a:buSzTx/>
              <a:buFont typeface="Arial" charset="0"/>
              <a:buNone/>
              <a:defRPr/>
            </a:pPr>
            <a:r>
              <a:rPr lang="en-GB" sz="1400">
                <a:ea typeface="+mn-ea"/>
              </a:rPr>
              <a:t>	management and procedures for escalation)</a:t>
            </a:r>
          </a:p>
          <a:p>
            <a:pPr lvl="1" eaLnBrk="1" hangingPunct="1">
              <a:lnSpc>
                <a:spcPct val="80000"/>
              </a:lnSpc>
              <a:buClr>
                <a:srgbClr val="4A18A4"/>
              </a:buClr>
              <a:buSzTx/>
              <a:buFont typeface="Arial" charset="0"/>
              <a:buChar char="–"/>
              <a:defRPr/>
            </a:pPr>
            <a:r>
              <a:rPr lang="en-GB" sz="1400">
                <a:ea typeface="+mn-ea"/>
              </a:rPr>
              <a:t>Detailed communication plan</a:t>
            </a:r>
          </a:p>
          <a:p>
            <a:pPr lvl="1" eaLnBrk="1" hangingPunct="1">
              <a:lnSpc>
                <a:spcPct val="80000"/>
              </a:lnSpc>
              <a:buClr>
                <a:srgbClr val="4A18A4"/>
              </a:buClr>
              <a:buSzTx/>
              <a:buFont typeface="Arial" charset="0"/>
              <a:buChar char="–"/>
              <a:defRPr/>
            </a:pPr>
            <a:r>
              <a:rPr lang="en-GB" sz="1400">
                <a:ea typeface="+mn-ea"/>
              </a:rPr>
              <a:t>Communication log</a:t>
            </a:r>
          </a:p>
          <a:p>
            <a:pPr lvl="1" eaLnBrk="1" hangingPunct="1">
              <a:lnSpc>
                <a:spcPct val="80000"/>
              </a:lnSpc>
              <a:buClr>
                <a:srgbClr val="4A18A4"/>
              </a:buClr>
              <a:buSzTx/>
              <a:buFont typeface="Arial" charset="0"/>
              <a:buChar char="–"/>
              <a:defRPr/>
            </a:pPr>
            <a:r>
              <a:rPr lang="en-GB" sz="1400">
                <a:ea typeface="+mn-ea"/>
              </a:rPr>
              <a:t>"Two-way" communication</a:t>
            </a:r>
          </a:p>
          <a:p>
            <a:pPr lvl="1" eaLnBrk="1" hangingPunct="1">
              <a:lnSpc>
                <a:spcPct val="80000"/>
              </a:lnSpc>
              <a:buClr>
                <a:srgbClr val="4A18A4"/>
              </a:buClr>
              <a:buSzTx/>
              <a:buFont typeface="Arial" charset="0"/>
              <a:buChar char="–"/>
              <a:defRPr/>
            </a:pPr>
            <a:r>
              <a:rPr lang="en-GB" sz="1400">
                <a:ea typeface="+mn-ea"/>
              </a:rPr>
              <a:t>Customer Focus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descr="method_vision_method_vision">
            <a:extLst>
              <a:ext uri="{FF2B5EF4-FFF2-40B4-BE49-F238E27FC236}">
                <a16:creationId xmlns:a16="http://schemas.microsoft.com/office/drawing/2014/main" id="{37E0B857-642C-4946-9A4A-6E3C7F6B46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908050"/>
            <a:ext cx="3865562" cy="386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1" name="Rectangle 3">
            <a:extLst>
              <a:ext uri="{FF2B5EF4-FFF2-40B4-BE49-F238E27FC236}">
                <a16:creationId xmlns:a16="http://schemas.microsoft.com/office/drawing/2014/main" id="{EFF6611D-71DD-4858-B7A8-15D3661018EC}"/>
              </a:ext>
            </a:extLst>
          </p:cNvPr>
          <p:cNvSpPr>
            <a:spLocks noGrp="1" noChangeArrowheads="1"/>
          </p:cNvSpPr>
          <p:nvPr>
            <p:ph type="title"/>
          </p:nvPr>
        </p:nvSpPr>
        <p:spPr/>
        <p:txBody>
          <a:bodyPr/>
          <a:lstStyle/>
          <a:p>
            <a:pPr eaLnBrk="1" hangingPunct="1">
              <a:defRPr/>
            </a:pPr>
            <a:r>
              <a:rPr lang="en-GB">
                <a:ea typeface="+mj-ea"/>
              </a:rPr>
              <a:t>Vision and goal</a:t>
            </a:r>
            <a:endParaRPr lang="en-GB" sz="2400">
              <a:ea typeface="+mj-ea"/>
            </a:endParaRPr>
          </a:p>
        </p:txBody>
      </p:sp>
      <p:sp>
        <p:nvSpPr>
          <p:cNvPr id="186372" name="Rectangle 4">
            <a:extLst>
              <a:ext uri="{FF2B5EF4-FFF2-40B4-BE49-F238E27FC236}">
                <a16:creationId xmlns:a16="http://schemas.microsoft.com/office/drawing/2014/main" id="{BDAA8F1C-8CDE-425B-8261-160DE1F5EA8F}"/>
              </a:ext>
            </a:extLst>
          </p:cNvPr>
          <p:cNvSpPr>
            <a:spLocks noGrp="1" noChangeArrowheads="1"/>
          </p:cNvSpPr>
          <p:nvPr>
            <p:ph type="body" idx="1"/>
          </p:nvPr>
        </p:nvSpPr>
        <p:spPr>
          <a:xfrm>
            <a:off x="323850" y="1484313"/>
            <a:ext cx="5472113" cy="4321175"/>
          </a:xfrm>
        </p:spPr>
        <p:txBody>
          <a:bodyPr/>
          <a:lstStyle/>
          <a:p>
            <a:pPr eaLnBrk="1" hangingPunct="1">
              <a:lnSpc>
                <a:spcPct val="100000"/>
              </a:lnSpc>
              <a:buFontTx/>
              <a:buNone/>
            </a:pPr>
            <a:r>
              <a:rPr lang="en-GB" altLang="nb-NO"/>
              <a:t>Process</a:t>
            </a:r>
            <a:br>
              <a:rPr lang="en-GB" altLang="nb-NO"/>
            </a:br>
            <a:r>
              <a:rPr lang="en-GB" altLang="nb-NO" sz="1600" i="1"/>
              <a:t> - </a:t>
            </a:r>
            <a:r>
              <a:rPr lang="en-GB" altLang="nb-NO" sz="1400" i="1"/>
              <a:t>Clarifications before the communication plan is designed.</a:t>
            </a:r>
          </a:p>
          <a:p>
            <a:pPr eaLnBrk="1" hangingPunct="1">
              <a:lnSpc>
                <a:spcPct val="100000"/>
              </a:lnSpc>
              <a:buFontTx/>
              <a:buNone/>
            </a:pPr>
            <a:endParaRPr lang="en-GB" altLang="nb-NO" sz="1400" i="1"/>
          </a:p>
          <a:p>
            <a:pPr eaLnBrk="1" hangingPunct="1">
              <a:lnSpc>
                <a:spcPct val="100000"/>
              </a:lnSpc>
              <a:buClr>
                <a:srgbClr val="4A18A4"/>
              </a:buClr>
              <a:buFont typeface="Lucida Sans" panose="020B0602030504020204" pitchFamily="34" charset="0"/>
              <a:buChar char="•"/>
            </a:pPr>
            <a:r>
              <a:rPr lang="en-GB" altLang="nb-NO"/>
              <a:t>What is the project?</a:t>
            </a:r>
          </a:p>
          <a:p>
            <a:pPr eaLnBrk="1" hangingPunct="1">
              <a:lnSpc>
                <a:spcPct val="100000"/>
              </a:lnSpc>
              <a:buClr>
                <a:srgbClr val="4A18A4"/>
              </a:buClr>
              <a:buFont typeface="Lucida Sans" panose="020B0602030504020204" pitchFamily="34" charset="0"/>
              <a:buChar char="•"/>
            </a:pPr>
            <a:r>
              <a:rPr lang="en-GB" altLang="nb-NO"/>
              <a:t>What is the vision for the project?</a:t>
            </a:r>
          </a:p>
          <a:p>
            <a:pPr eaLnBrk="1" hangingPunct="1">
              <a:lnSpc>
                <a:spcPct val="100000"/>
              </a:lnSpc>
              <a:buClr>
                <a:srgbClr val="4A18A4"/>
              </a:buClr>
              <a:buFont typeface="Lucida Sans" panose="020B0602030504020204" pitchFamily="34" charset="0"/>
              <a:buChar char="•"/>
            </a:pPr>
            <a:r>
              <a:rPr lang="en-GB" altLang="nb-NO"/>
              <a:t>What is the goal of the project?</a:t>
            </a:r>
          </a:p>
          <a:p>
            <a:pPr lvl="1" eaLnBrk="1" hangingPunct="1">
              <a:lnSpc>
                <a:spcPct val="90000"/>
              </a:lnSpc>
              <a:buClr>
                <a:schemeClr val="folHlink"/>
              </a:buClr>
              <a:buSzTx/>
            </a:pPr>
            <a:r>
              <a:rPr lang="en-GB" altLang="nb-NO"/>
              <a:t>Communicate the vision and goals</a:t>
            </a:r>
          </a:p>
          <a:p>
            <a:pPr lvl="1" eaLnBrk="1" hangingPunct="1">
              <a:lnSpc>
                <a:spcPct val="90000"/>
              </a:lnSpc>
              <a:buClr>
                <a:schemeClr val="folHlink"/>
              </a:buClr>
              <a:buSzTx/>
            </a:pPr>
            <a:r>
              <a:rPr lang="en-GB" altLang="nb-NO"/>
              <a:t>How to communicate vision and goals?</a:t>
            </a:r>
          </a:p>
          <a:p>
            <a:pPr lvl="1" eaLnBrk="1" hangingPunct="1">
              <a:lnSpc>
                <a:spcPct val="90000"/>
              </a:lnSpc>
              <a:buClr>
                <a:schemeClr val="folHlink"/>
              </a:buClr>
              <a:buSzTx/>
            </a:pPr>
            <a:r>
              <a:rPr lang="en-GB" altLang="nb-NO"/>
              <a:t>How to get a common understanding of what is to come?</a:t>
            </a:r>
          </a:p>
          <a:p>
            <a:pPr lvl="1" eaLnBrk="1" hangingPunct="1">
              <a:lnSpc>
                <a:spcPct val="90000"/>
              </a:lnSpc>
              <a:buClr>
                <a:schemeClr val="folHlink"/>
              </a:buClr>
              <a:buSzTx/>
            </a:pPr>
            <a:r>
              <a:rPr lang="en-GB" altLang="nb-NO"/>
              <a:t>How to get everyone to go in the same direction?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descr="1515">
            <a:extLst>
              <a:ext uri="{FF2B5EF4-FFF2-40B4-BE49-F238E27FC236}">
                <a16:creationId xmlns:a16="http://schemas.microsoft.com/office/drawing/2014/main" id="{06FC4067-BF22-4537-98FB-D049DF2D90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1196975"/>
            <a:ext cx="4716462" cy="343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6611" name="Rectangle 3">
            <a:extLst>
              <a:ext uri="{FF2B5EF4-FFF2-40B4-BE49-F238E27FC236}">
                <a16:creationId xmlns:a16="http://schemas.microsoft.com/office/drawing/2014/main" id="{24F10C1D-0AB7-421E-9928-A12D40B9FDFD}"/>
              </a:ext>
            </a:extLst>
          </p:cNvPr>
          <p:cNvSpPr>
            <a:spLocks noGrp="1" noChangeArrowheads="1"/>
          </p:cNvSpPr>
          <p:nvPr>
            <p:ph type="title"/>
          </p:nvPr>
        </p:nvSpPr>
        <p:spPr/>
        <p:txBody>
          <a:bodyPr/>
          <a:lstStyle/>
          <a:p>
            <a:pPr eaLnBrk="1" hangingPunct="1">
              <a:defRPr/>
            </a:pPr>
            <a:r>
              <a:rPr lang="nb-NO">
                <a:ea typeface="+mj-ea"/>
              </a:rPr>
              <a:t>Communication Plan</a:t>
            </a:r>
          </a:p>
        </p:txBody>
      </p:sp>
      <p:sp>
        <p:nvSpPr>
          <p:cNvPr id="196612" name="Rectangle 4">
            <a:extLst>
              <a:ext uri="{FF2B5EF4-FFF2-40B4-BE49-F238E27FC236}">
                <a16:creationId xmlns:a16="http://schemas.microsoft.com/office/drawing/2014/main" id="{1F7CE06D-319F-450C-B33F-B232175D9C4F}"/>
              </a:ext>
            </a:extLst>
          </p:cNvPr>
          <p:cNvSpPr>
            <a:spLocks noGrp="1" noChangeArrowheads="1"/>
          </p:cNvSpPr>
          <p:nvPr>
            <p:ph type="body" idx="1"/>
          </p:nvPr>
        </p:nvSpPr>
        <p:spPr>
          <a:xfrm>
            <a:off x="323850" y="1700213"/>
            <a:ext cx="8499475" cy="3998912"/>
          </a:xfrm>
        </p:spPr>
        <p:txBody>
          <a:bodyPr/>
          <a:lstStyle/>
          <a:p>
            <a:pPr eaLnBrk="1" hangingPunct="1">
              <a:lnSpc>
                <a:spcPct val="100000"/>
              </a:lnSpc>
              <a:buClr>
                <a:srgbClr val="4A18A4"/>
              </a:buClr>
              <a:buFont typeface="Lucida Sans" charset="0"/>
              <a:buChar char="•"/>
              <a:defRPr/>
            </a:pPr>
            <a:r>
              <a:rPr lang="en-GB">
                <a:ea typeface="+mn-ea"/>
              </a:rPr>
              <a:t>What is the goal of the communication?</a:t>
            </a:r>
          </a:p>
          <a:p>
            <a:pPr eaLnBrk="1" hangingPunct="1">
              <a:lnSpc>
                <a:spcPct val="100000"/>
              </a:lnSpc>
              <a:buClr>
                <a:srgbClr val="4A18A4"/>
              </a:buClr>
              <a:buFont typeface="Lucida Sans" charset="0"/>
              <a:buChar char="•"/>
              <a:defRPr/>
            </a:pPr>
            <a:r>
              <a:rPr lang="en-GB">
                <a:ea typeface="+mn-ea"/>
              </a:rPr>
              <a:t>What is the purpose of communication?</a:t>
            </a:r>
          </a:p>
          <a:p>
            <a:pPr eaLnBrk="1" hangingPunct="1">
              <a:lnSpc>
                <a:spcPct val="100000"/>
              </a:lnSpc>
              <a:buClr>
                <a:srgbClr val="4A18A4"/>
              </a:buClr>
              <a:buFont typeface="Lucida Sans" charset="0"/>
              <a:buChar char="•"/>
              <a:defRPr/>
            </a:pPr>
            <a:r>
              <a:rPr lang="en-GB">
                <a:ea typeface="+mn-ea"/>
              </a:rPr>
              <a:t>What do we want to tell?</a:t>
            </a:r>
          </a:p>
          <a:p>
            <a:pPr eaLnBrk="1" hangingPunct="1">
              <a:lnSpc>
                <a:spcPct val="100000"/>
              </a:lnSpc>
              <a:buClr>
                <a:srgbClr val="4A18A4"/>
              </a:buClr>
              <a:buFont typeface="Lucida Sans" charset="0"/>
              <a:buChar char="•"/>
              <a:defRPr/>
            </a:pPr>
            <a:r>
              <a:rPr lang="en-GB">
                <a:ea typeface="+mn-ea"/>
              </a:rPr>
              <a:t>What do we want to achieve?</a:t>
            </a:r>
          </a:p>
          <a:p>
            <a:pPr eaLnBrk="1" hangingPunct="1">
              <a:lnSpc>
                <a:spcPct val="100000"/>
              </a:lnSpc>
              <a:buClr>
                <a:srgbClr val="4A18A4"/>
              </a:buClr>
              <a:buFont typeface="Lucida Sans" charset="0"/>
              <a:buChar char="•"/>
              <a:defRPr/>
            </a:pPr>
            <a:r>
              <a:rPr lang="en-GB">
                <a:ea typeface="+mn-ea"/>
              </a:rPr>
              <a:t>What is important?</a:t>
            </a:r>
          </a:p>
          <a:p>
            <a:pPr eaLnBrk="1" hangingPunct="1">
              <a:lnSpc>
                <a:spcPct val="100000"/>
              </a:lnSpc>
              <a:buClr>
                <a:srgbClr val="4A18A4"/>
              </a:buClr>
              <a:buFont typeface="Lucida Sans" charset="0"/>
              <a:buChar char="•"/>
              <a:defRPr/>
            </a:pPr>
            <a:r>
              <a:rPr lang="en-GB">
                <a:ea typeface="+mn-ea"/>
              </a:rPr>
              <a:t>When and how to communicate?</a:t>
            </a:r>
          </a:p>
          <a:p>
            <a:pPr lvl="1" eaLnBrk="1" hangingPunct="1">
              <a:lnSpc>
                <a:spcPct val="90000"/>
              </a:lnSpc>
              <a:buClr>
                <a:srgbClr val="4A18A4"/>
              </a:buClr>
              <a:buSzTx/>
              <a:buFont typeface="Arial" charset="0"/>
              <a:buChar char="–"/>
              <a:defRPr/>
            </a:pPr>
            <a:r>
              <a:rPr lang="en-GB">
                <a:ea typeface="+mn-ea"/>
              </a:rPr>
              <a:t>Specific objectives</a:t>
            </a:r>
          </a:p>
          <a:p>
            <a:pPr lvl="1" eaLnBrk="1" hangingPunct="1">
              <a:lnSpc>
                <a:spcPct val="90000"/>
              </a:lnSpc>
              <a:buClr>
                <a:srgbClr val="4A18A4"/>
              </a:buClr>
              <a:buSzTx/>
              <a:buFont typeface="Arial" charset="0"/>
              <a:buChar char="–"/>
              <a:defRPr/>
            </a:pPr>
            <a:r>
              <a:rPr lang="en-GB">
                <a:ea typeface="+mn-ea"/>
              </a:rPr>
              <a:t>Continuous evaluation  </a:t>
            </a:r>
          </a:p>
          <a:p>
            <a:pPr eaLnBrk="1" hangingPunct="1">
              <a:lnSpc>
                <a:spcPct val="100000"/>
              </a:lnSpc>
              <a:buClr>
                <a:srgbClr val="4A18A4"/>
              </a:buClr>
              <a:buFont typeface="Lucida Sans" charset="0"/>
              <a:buChar char="•"/>
              <a:defRPr/>
            </a:pPr>
            <a:r>
              <a:rPr lang="en-GB">
                <a:ea typeface="+mn-ea"/>
              </a:rPr>
              <a:t>To whom will you say what? Why? When? Where? How?</a:t>
            </a:r>
          </a:p>
          <a:p>
            <a:pPr eaLnBrk="1" hangingPunct="1">
              <a:lnSpc>
                <a:spcPct val="100000"/>
              </a:lnSpc>
              <a:buClr>
                <a:srgbClr val="4A18A4"/>
              </a:buClr>
              <a:buFont typeface="Lucida Sans" charset="0"/>
              <a:buChar char="•"/>
              <a:defRPr/>
            </a:pPr>
            <a:r>
              <a:rPr lang="en-GB">
                <a:ea typeface="+mn-ea"/>
              </a:rPr>
              <a:t>To whom? (stakeholder analysis)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 descr="folkemasse456x200">
            <a:extLst>
              <a:ext uri="{FF2B5EF4-FFF2-40B4-BE49-F238E27FC236}">
                <a16:creationId xmlns:a16="http://schemas.microsoft.com/office/drawing/2014/main" id="{2341F4F0-E67E-4822-AB1C-E213D46083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3030538"/>
            <a:ext cx="4356100"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19" name="Rectangle 3">
            <a:extLst>
              <a:ext uri="{FF2B5EF4-FFF2-40B4-BE49-F238E27FC236}">
                <a16:creationId xmlns:a16="http://schemas.microsoft.com/office/drawing/2014/main" id="{060D044E-24A7-478F-8D9C-6CCACEE0EABA}"/>
              </a:ext>
            </a:extLst>
          </p:cNvPr>
          <p:cNvSpPr>
            <a:spLocks noGrp="1" noChangeArrowheads="1"/>
          </p:cNvSpPr>
          <p:nvPr>
            <p:ph type="title"/>
          </p:nvPr>
        </p:nvSpPr>
        <p:spPr>
          <a:xfrm>
            <a:off x="323850" y="454025"/>
            <a:ext cx="8499475" cy="671513"/>
          </a:xfrm>
        </p:spPr>
        <p:txBody>
          <a:bodyPr/>
          <a:lstStyle/>
          <a:p>
            <a:pPr eaLnBrk="1" hangingPunct="1">
              <a:defRPr/>
            </a:pPr>
            <a:r>
              <a:rPr lang="en-GB">
                <a:ea typeface="+mj-ea"/>
              </a:rPr>
              <a:t>Stakeholder Analysis </a:t>
            </a:r>
            <a:r>
              <a:rPr lang="nb-NO">
                <a:ea typeface="+mj-ea"/>
              </a:rPr>
              <a:t> </a:t>
            </a:r>
          </a:p>
        </p:txBody>
      </p:sp>
      <p:sp>
        <p:nvSpPr>
          <p:cNvPr id="188420" name="Rectangle 4">
            <a:extLst>
              <a:ext uri="{FF2B5EF4-FFF2-40B4-BE49-F238E27FC236}">
                <a16:creationId xmlns:a16="http://schemas.microsoft.com/office/drawing/2014/main" id="{669DDF84-6831-46D8-B34F-D56C9EFE0395}"/>
              </a:ext>
            </a:extLst>
          </p:cNvPr>
          <p:cNvSpPr>
            <a:spLocks noGrp="1" noChangeArrowheads="1"/>
          </p:cNvSpPr>
          <p:nvPr>
            <p:ph type="body" idx="1"/>
          </p:nvPr>
        </p:nvSpPr>
        <p:spPr>
          <a:xfrm>
            <a:off x="250825" y="1412875"/>
            <a:ext cx="6769100" cy="4608513"/>
          </a:xfrm>
        </p:spPr>
        <p:txBody>
          <a:bodyPr/>
          <a:lstStyle/>
          <a:p>
            <a:pPr eaLnBrk="1" hangingPunct="1">
              <a:lnSpc>
                <a:spcPct val="90000"/>
              </a:lnSpc>
              <a:buClr>
                <a:srgbClr val="4A18A4"/>
              </a:buClr>
              <a:buSzTx/>
              <a:defRPr/>
            </a:pPr>
            <a:endParaRPr lang="en-GB" sz="1400">
              <a:ea typeface="+mn-ea"/>
            </a:endParaRPr>
          </a:p>
          <a:p>
            <a:pPr eaLnBrk="1" hangingPunct="1">
              <a:lnSpc>
                <a:spcPct val="90000"/>
              </a:lnSpc>
              <a:buClr>
                <a:srgbClr val="4A18A4"/>
              </a:buClr>
              <a:buSzTx/>
              <a:defRPr/>
            </a:pPr>
            <a:endParaRPr lang="en-GB" sz="1400">
              <a:ea typeface="+mn-ea"/>
            </a:endParaRPr>
          </a:p>
          <a:p>
            <a:pPr eaLnBrk="1" hangingPunct="1">
              <a:lnSpc>
                <a:spcPct val="90000"/>
              </a:lnSpc>
              <a:buClr>
                <a:srgbClr val="4A18A4"/>
              </a:buClr>
              <a:buSzTx/>
              <a:defRPr/>
            </a:pPr>
            <a:endParaRPr lang="en-GB" sz="1400">
              <a:ea typeface="+mn-ea"/>
            </a:endParaRPr>
          </a:p>
          <a:p>
            <a:pPr eaLnBrk="1" hangingPunct="1">
              <a:lnSpc>
                <a:spcPct val="90000"/>
              </a:lnSpc>
              <a:buClr>
                <a:srgbClr val="4A18A4"/>
              </a:buClr>
              <a:buFont typeface="Lucida Sans" charset="0"/>
              <a:buChar char="•"/>
              <a:defRPr/>
            </a:pPr>
            <a:r>
              <a:rPr lang="en-GB" sz="1400">
                <a:ea typeface="+mn-ea"/>
              </a:rPr>
              <a:t>Who is affected by the project?</a:t>
            </a:r>
          </a:p>
          <a:p>
            <a:pPr eaLnBrk="1" hangingPunct="1">
              <a:lnSpc>
                <a:spcPct val="90000"/>
              </a:lnSpc>
              <a:buClr>
                <a:srgbClr val="4A18A4"/>
              </a:buClr>
              <a:buFont typeface="Lucida Sans" charset="0"/>
              <a:buChar char="•"/>
              <a:defRPr/>
            </a:pPr>
            <a:r>
              <a:rPr lang="en-GB" sz="1400">
                <a:ea typeface="+mn-ea"/>
              </a:rPr>
              <a:t>How are they affected by the project?</a:t>
            </a:r>
          </a:p>
          <a:p>
            <a:pPr eaLnBrk="1" hangingPunct="1">
              <a:lnSpc>
                <a:spcPct val="90000"/>
              </a:lnSpc>
              <a:buClr>
                <a:srgbClr val="4A18A4"/>
              </a:buClr>
              <a:buFont typeface="Lucida Sans" charset="0"/>
              <a:buChar char="•"/>
              <a:defRPr/>
            </a:pPr>
            <a:r>
              <a:rPr lang="en-GB" sz="1400">
                <a:ea typeface="+mn-ea"/>
              </a:rPr>
              <a:t>What needs do the different groups have for communication?</a:t>
            </a:r>
          </a:p>
          <a:p>
            <a:pPr eaLnBrk="1" hangingPunct="1">
              <a:lnSpc>
                <a:spcPct val="90000"/>
              </a:lnSpc>
              <a:buClr>
                <a:srgbClr val="4A18A4"/>
              </a:buClr>
              <a:buFont typeface="Lucida Sans" charset="0"/>
              <a:buChar char="•"/>
              <a:defRPr/>
            </a:pPr>
            <a:r>
              <a:rPr lang="en-GB" sz="1400">
                <a:ea typeface="+mn-ea"/>
              </a:rPr>
              <a:t>Who is your target group for the communication?</a:t>
            </a:r>
          </a:p>
          <a:p>
            <a:pPr eaLnBrk="1" hangingPunct="1">
              <a:lnSpc>
                <a:spcPct val="90000"/>
              </a:lnSpc>
              <a:buClr>
                <a:srgbClr val="4A18A4"/>
              </a:buClr>
              <a:buFont typeface="Lucida Sans" charset="0"/>
              <a:buChar char="•"/>
              <a:defRPr/>
            </a:pPr>
            <a:r>
              <a:rPr lang="en-GB" sz="1400">
                <a:ea typeface="+mn-ea"/>
              </a:rPr>
              <a:t>For each target, the following is defined:</a:t>
            </a:r>
          </a:p>
          <a:p>
            <a:pPr lvl="1" eaLnBrk="1" hangingPunct="1">
              <a:lnSpc>
                <a:spcPct val="80000"/>
              </a:lnSpc>
              <a:buClr>
                <a:srgbClr val="4A18A4"/>
              </a:buClr>
              <a:buSzTx/>
              <a:buFont typeface="Arial" charset="0"/>
              <a:buChar char="–"/>
              <a:defRPr/>
            </a:pPr>
            <a:r>
              <a:rPr lang="en-GB" sz="1400">
                <a:ea typeface="+mn-ea"/>
              </a:rPr>
              <a:t>The desired result</a:t>
            </a:r>
          </a:p>
          <a:p>
            <a:pPr lvl="1" eaLnBrk="1" hangingPunct="1">
              <a:lnSpc>
                <a:spcPct val="80000"/>
              </a:lnSpc>
              <a:buClr>
                <a:srgbClr val="4A18A4"/>
              </a:buClr>
              <a:buSzTx/>
              <a:buFont typeface="Arial" charset="0"/>
              <a:buChar char="–"/>
              <a:defRPr/>
            </a:pPr>
            <a:r>
              <a:rPr lang="en-GB" sz="1400">
                <a:ea typeface="+mn-ea"/>
              </a:rPr>
              <a:t>Message</a:t>
            </a:r>
          </a:p>
          <a:p>
            <a:pPr lvl="1" eaLnBrk="1" hangingPunct="1">
              <a:lnSpc>
                <a:spcPct val="80000"/>
              </a:lnSpc>
              <a:buClr>
                <a:srgbClr val="4A18A4"/>
              </a:buClr>
              <a:buSzTx/>
              <a:buFont typeface="Arial" charset="0"/>
              <a:buChar char="–"/>
              <a:defRPr/>
            </a:pPr>
            <a:r>
              <a:rPr lang="en-GB" sz="1400">
                <a:ea typeface="+mn-ea"/>
              </a:rPr>
              <a:t>Critical success factors</a:t>
            </a:r>
          </a:p>
          <a:p>
            <a:pPr lvl="1" eaLnBrk="1" hangingPunct="1">
              <a:lnSpc>
                <a:spcPct val="80000"/>
              </a:lnSpc>
              <a:buClr>
                <a:srgbClr val="4A18A4"/>
              </a:buClr>
              <a:buSzTx/>
              <a:buFont typeface="Arial" charset="0"/>
              <a:buChar char="–"/>
              <a:defRPr/>
            </a:pPr>
            <a:r>
              <a:rPr lang="en-GB" sz="1400">
                <a:ea typeface="+mn-ea"/>
              </a:rPr>
              <a:t>Sender / Responsible</a:t>
            </a:r>
          </a:p>
          <a:p>
            <a:pPr eaLnBrk="1" hangingPunct="1">
              <a:lnSpc>
                <a:spcPct val="90000"/>
              </a:lnSpc>
              <a:buClr>
                <a:srgbClr val="4A18A4"/>
              </a:buClr>
              <a:buSzTx/>
              <a:buFontTx/>
              <a:buNone/>
              <a:defRPr/>
            </a:pPr>
            <a:endParaRPr lang="en-GB" sz="1000">
              <a:ea typeface="+mn-ea"/>
            </a:endParaRPr>
          </a:p>
          <a:p>
            <a:pPr eaLnBrk="1" hangingPunct="1">
              <a:lnSpc>
                <a:spcPct val="90000"/>
              </a:lnSpc>
              <a:buClr>
                <a:srgbClr val="4A18A4"/>
              </a:buClr>
              <a:buSzTx/>
              <a:buFontTx/>
              <a:buNone/>
              <a:defRPr/>
            </a:pPr>
            <a:endParaRPr lang="en-GB" sz="1000">
              <a:ea typeface="+mn-ea"/>
            </a:endParaRPr>
          </a:p>
          <a:p>
            <a:pPr eaLnBrk="1" hangingPunct="1">
              <a:lnSpc>
                <a:spcPct val="90000"/>
              </a:lnSpc>
              <a:buClr>
                <a:srgbClr val="4A18A4"/>
              </a:buClr>
              <a:buSzTx/>
              <a:buFontTx/>
              <a:buNone/>
              <a:defRPr/>
            </a:pPr>
            <a:endParaRPr lang="en-GB" sz="1000">
              <a:ea typeface="+mn-ea"/>
            </a:endParaRPr>
          </a:p>
          <a:p>
            <a:pPr eaLnBrk="1" hangingPunct="1">
              <a:lnSpc>
                <a:spcPct val="90000"/>
              </a:lnSpc>
              <a:buClr>
                <a:srgbClr val="4A18A4"/>
              </a:buClr>
              <a:buFont typeface="Lucida Sans" charset="0"/>
              <a:buChar char="•"/>
              <a:defRPr/>
            </a:pPr>
            <a:r>
              <a:rPr lang="en-GB" sz="1000">
                <a:ea typeface="+mn-ea"/>
              </a:rPr>
              <a:t>Also, consider a SWOT analysis (strengths, weaknesses, threats and opportunities).</a:t>
            </a:r>
          </a:p>
          <a:p>
            <a:pPr eaLnBrk="1" hangingPunct="1">
              <a:lnSpc>
                <a:spcPct val="90000"/>
              </a:lnSpc>
              <a:buClr>
                <a:srgbClr val="4A18A4"/>
              </a:buClr>
              <a:buFont typeface="Lucida Sans" charset="0"/>
              <a:buChar char="•"/>
              <a:defRPr/>
            </a:pPr>
            <a:r>
              <a:rPr lang="en-GB" sz="1000">
                <a:ea typeface="+mn-ea"/>
              </a:rPr>
              <a:t>Survey of the as-is situation forms a basis for what should be communicated. </a:t>
            </a:r>
          </a:p>
        </p:txBody>
      </p:sp>
      <p:sp>
        <p:nvSpPr>
          <p:cNvPr id="188421" name="Text Box 5">
            <a:extLst>
              <a:ext uri="{FF2B5EF4-FFF2-40B4-BE49-F238E27FC236}">
                <a16:creationId xmlns:a16="http://schemas.microsoft.com/office/drawing/2014/main" id="{00FACAF7-7AE8-4AD7-9EC5-1BB422477230}"/>
              </a:ext>
            </a:extLst>
          </p:cNvPr>
          <p:cNvSpPr txBox="1">
            <a:spLocks noChangeArrowheads="1"/>
          </p:cNvSpPr>
          <p:nvPr/>
        </p:nvSpPr>
        <p:spPr bwMode="auto">
          <a:xfrm>
            <a:off x="250825" y="1268413"/>
            <a:ext cx="805815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9050">
                <a:solidFill>
                  <a:srgbClr val="0075B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defRPr/>
            </a:pPr>
            <a:r>
              <a:rPr lang="en-GB" i="1">
                <a:solidFill>
                  <a:schemeClr val="tx2"/>
                </a:solidFill>
                <a:latin typeface="Lucida Sans" charset="0"/>
                <a:ea typeface="ＭＳ Ｐゴシック" charset="0"/>
              </a:rPr>
              <a:t>A method for identifying internal and external stakeholders, </a:t>
            </a:r>
          </a:p>
          <a:p>
            <a:pPr algn="l">
              <a:defRPr/>
            </a:pPr>
            <a:r>
              <a:rPr lang="en-GB" i="1">
                <a:solidFill>
                  <a:schemeClr val="tx2"/>
                </a:solidFill>
                <a:latin typeface="Lucida Sans" charset="0"/>
                <a:ea typeface="ＭＳ Ｐゴシック" charset="0"/>
              </a:rPr>
              <a:t>their interests and purposes, their potential impact, and how to manage these.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a:extLst>
              <a:ext uri="{FF2B5EF4-FFF2-40B4-BE49-F238E27FC236}">
                <a16:creationId xmlns:a16="http://schemas.microsoft.com/office/drawing/2014/main" id="{459372D8-ECFE-425E-8F29-500FD3DD03BF}"/>
              </a:ext>
            </a:extLst>
          </p:cNvPr>
          <p:cNvSpPr>
            <a:spLocks noGrp="1" noChangeArrowheads="1"/>
          </p:cNvSpPr>
          <p:nvPr>
            <p:ph type="title"/>
          </p:nvPr>
        </p:nvSpPr>
        <p:spPr>
          <a:xfrm>
            <a:off x="323850" y="454025"/>
            <a:ext cx="8499475" cy="671513"/>
          </a:xfrm>
        </p:spPr>
        <p:txBody>
          <a:bodyPr/>
          <a:lstStyle/>
          <a:p>
            <a:pPr eaLnBrk="1" hangingPunct="1"/>
            <a:r>
              <a:rPr lang="en-GB" altLang="nb-NO"/>
              <a:t>Stakeholder Analysis –cont.</a:t>
            </a:r>
            <a:endParaRPr lang="nb-NO" altLang="nb-NO"/>
          </a:p>
        </p:txBody>
      </p:sp>
      <p:sp>
        <p:nvSpPr>
          <p:cNvPr id="190467" name="Rectangle 3">
            <a:extLst>
              <a:ext uri="{FF2B5EF4-FFF2-40B4-BE49-F238E27FC236}">
                <a16:creationId xmlns:a16="http://schemas.microsoft.com/office/drawing/2014/main" id="{76BECDA2-EC1B-4344-BE79-4DD609372D6E}"/>
              </a:ext>
            </a:extLst>
          </p:cNvPr>
          <p:cNvSpPr>
            <a:spLocks noGrp="1" noChangeArrowheads="1"/>
          </p:cNvSpPr>
          <p:nvPr>
            <p:ph type="body" idx="1"/>
          </p:nvPr>
        </p:nvSpPr>
        <p:spPr>
          <a:xfrm>
            <a:off x="250825" y="1557338"/>
            <a:ext cx="8499475" cy="4464050"/>
          </a:xfrm>
        </p:spPr>
        <p:txBody>
          <a:bodyPr/>
          <a:lstStyle/>
          <a:p>
            <a:pPr eaLnBrk="1" hangingPunct="1">
              <a:lnSpc>
                <a:spcPct val="90000"/>
              </a:lnSpc>
              <a:buClr>
                <a:srgbClr val="4A18A4"/>
              </a:buClr>
              <a:buFont typeface="Lucida Sans" charset="0"/>
              <a:buChar char="•"/>
              <a:defRPr/>
            </a:pPr>
            <a:r>
              <a:rPr lang="en-GB" sz="1600" dirty="0">
                <a:ea typeface="+mn-ea"/>
              </a:rPr>
              <a:t>Stakeholder Analysis (who is internal and who is "external")</a:t>
            </a:r>
          </a:p>
          <a:p>
            <a:pPr lvl="1" eaLnBrk="1" hangingPunct="1">
              <a:lnSpc>
                <a:spcPct val="90000"/>
              </a:lnSpc>
              <a:buClr>
                <a:srgbClr val="4A18A4"/>
              </a:buClr>
              <a:buSzTx/>
              <a:buFont typeface="Arial" charset="0"/>
              <a:buChar char="–"/>
              <a:defRPr/>
            </a:pPr>
            <a:r>
              <a:rPr lang="en-GB" sz="1600" dirty="0">
                <a:ea typeface="+mn-ea"/>
              </a:rPr>
              <a:t>End user, customer, Team Members, Reference Groups, Project Owner, Managers, Decision makers, Other?</a:t>
            </a:r>
          </a:p>
          <a:p>
            <a:pPr lvl="1" eaLnBrk="1" hangingPunct="1">
              <a:lnSpc>
                <a:spcPct val="90000"/>
              </a:lnSpc>
              <a:buClr>
                <a:srgbClr val="4A18A4"/>
              </a:buClr>
              <a:buSzTx/>
              <a:buFont typeface="Arial" charset="0"/>
              <a:buChar char="–"/>
              <a:defRPr/>
            </a:pPr>
            <a:r>
              <a:rPr lang="en-GB" sz="1600" dirty="0">
                <a:ea typeface="+mn-ea"/>
              </a:rPr>
              <a:t>Develop a stakeholder analysis per project area, if necessary.</a:t>
            </a:r>
          </a:p>
          <a:p>
            <a:pPr lvl="1" eaLnBrk="1" hangingPunct="1">
              <a:lnSpc>
                <a:spcPct val="90000"/>
              </a:lnSpc>
              <a:buClr>
                <a:srgbClr val="4A18A4"/>
              </a:buClr>
              <a:buSzTx/>
              <a:buFont typeface="Arial" charset="0"/>
              <a:buChar char="–"/>
              <a:defRPr/>
            </a:pPr>
            <a:r>
              <a:rPr lang="en-GB" sz="1600" dirty="0">
                <a:ea typeface="+mn-ea"/>
              </a:rPr>
              <a:t>The process of making a detailed stakeholder analysis will increase the project team's attention by having a continuous cooperation with various stakeholders.</a:t>
            </a:r>
          </a:p>
          <a:p>
            <a:pPr eaLnBrk="1" hangingPunct="1">
              <a:lnSpc>
                <a:spcPct val="90000"/>
              </a:lnSpc>
              <a:buClr>
                <a:srgbClr val="4A18A4"/>
              </a:buClr>
              <a:buFont typeface="Lucida Sans" charset="0"/>
              <a:buChar char="•"/>
              <a:defRPr/>
            </a:pPr>
            <a:r>
              <a:rPr lang="en-GB" sz="1600" dirty="0">
                <a:ea typeface="+mn-ea"/>
              </a:rPr>
              <a:t>A communication plan for internal and external stakeholders must be established on the basis of stakeholder analysis.</a:t>
            </a:r>
          </a:p>
          <a:p>
            <a:pPr eaLnBrk="1" hangingPunct="1">
              <a:lnSpc>
                <a:spcPct val="90000"/>
              </a:lnSpc>
              <a:buClr>
                <a:srgbClr val="4A18A4"/>
              </a:buClr>
              <a:buFont typeface="Lucida Sans" charset="0"/>
              <a:buChar char="•"/>
              <a:defRPr/>
            </a:pPr>
            <a:r>
              <a:rPr lang="en-GB" sz="1600" dirty="0">
                <a:ea typeface="+mn-ea"/>
              </a:rPr>
              <a:t>If you fail to identify important stakeholders purposes and needs, knowledge and communication needs, attitudes and influence you will probably get a lot of unexpected challenges.</a:t>
            </a:r>
          </a:p>
          <a:p>
            <a:pPr eaLnBrk="1" hangingPunct="1">
              <a:lnSpc>
                <a:spcPct val="90000"/>
              </a:lnSpc>
              <a:buClr>
                <a:srgbClr val="4A18A4"/>
              </a:buClr>
              <a:buFont typeface="Lucida Sans" charset="0"/>
              <a:buChar char="•"/>
              <a:defRPr/>
            </a:pPr>
            <a:r>
              <a:rPr lang="en-GB" sz="1600" dirty="0">
                <a:ea typeface="+mn-ea"/>
              </a:rPr>
              <a:t>Updating the analysis before each milestone (Mx) to constantly be updated. </a:t>
            </a:r>
          </a:p>
        </p:txBody>
      </p:sp>
      <p:pic>
        <p:nvPicPr>
          <p:cNvPr id="22531" name="Picture 4" descr="folkemasse456x200">
            <a:extLst>
              <a:ext uri="{FF2B5EF4-FFF2-40B4-BE49-F238E27FC236}">
                <a16:creationId xmlns:a16="http://schemas.microsoft.com/office/drawing/2014/main" id="{50487879-9271-45EF-A669-34BD7566DC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788" y="476250"/>
            <a:ext cx="2735262"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a:extLst>
              <a:ext uri="{FF2B5EF4-FFF2-40B4-BE49-F238E27FC236}">
                <a16:creationId xmlns:a16="http://schemas.microsoft.com/office/drawing/2014/main" id="{3AEAF67D-4F8A-4ABE-A239-676654321FFA}"/>
              </a:ext>
            </a:extLst>
          </p:cNvPr>
          <p:cNvSpPr>
            <a:spLocks noGrp="1" noChangeArrowheads="1"/>
          </p:cNvSpPr>
          <p:nvPr>
            <p:ph type="title"/>
          </p:nvPr>
        </p:nvSpPr>
        <p:spPr/>
        <p:txBody>
          <a:bodyPr/>
          <a:lstStyle/>
          <a:p>
            <a:pPr eaLnBrk="1" hangingPunct="1">
              <a:defRPr/>
            </a:pPr>
            <a:r>
              <a:rPr lang="en-GB">
                <a:ea typeface="+mj-ea"/>
              </a:rPr>
              <a:t>Network change agents </a:t>
            </a:r>
            <a:br>
              <a:rPr lang="en-GB">
                <a:ea typeface="+mj-ea"/>
              </a:rPr>
            </a:br>
            <a:r>
              <a:rPr lang="en-GB" sz="2400">
                <a:ea typeface="+mj-ea"/>
              </a:rPr>
              <a:t>Participants and format</a:t>
            </a:r>
            <a:r>
              <a:rPr lang="nb-NO">
                <a:ea typeface="+mj-ea"/>
              </a:rPr>
              <a:t> </a:t>
            </a:r>
          </a:p>
        </p:txBody>
      </p:sp>
      <p:sp>
        <p:nvSpPr>
          <p:cNvPr id="20486" name="AutoShape 6">
            <a:extLst>
              <a:ext uri="{FF2B5EF4-FFF2-40B4-BE49-F238E27FC236}">
                <a16:creationId xmlns:a16="http://schemas.microsoft.com/office/drawing/2014/main" id="{5CB5220A-F571-4636-8D8C-1C000EBAEAA5}"/>
              </a:ext>
            </a:extLst>
          </p:cNvPr>
          <p:cNvSpPr>
            <a:spLocks noGrp="1" noChangeArrowheads="1"/>
          </p:cNvSpPr>
          <p:nvPr>
            <p:ph type="body" idx="1"/>
          </p:nvPr>
        </p:nvSpPr>
        <p:spPr>
          <a:xfrm>
            <a:off x="323850" y="1790700"/>
            <a:ext cx="2879725" cy="3998913"/>
          </a:xfrm>
          <a:prstGeom prst="roundRect">
            <a:avLst>
              <a:gd name="adj" fmla="val 5870"/>
            </a:avLst>
          </a:prstGeom>
          <a:gradFill rotWithShape="1">
            <a:gsLst>
              <a:gs pos="0">
                <a:srgbClr val="220B4C">
                  <a:alpha val="50000"/>
                </a:srgbClr>
              </a:gs>
              <a:gs pos="100000">
                <a:srgbClr val="4A18A4">
                  <a:alpha val="50000"/>
                </a:srgbClr>
              </a:gs>
            </a:gsLst>
            <a:lin ang="0" scaled="1"/>
          </a:gradFill>
          <a:ln w="19050">
            <a:solidFill>
              <a:schemeClr val="folHlink"/>
            </a:solidFill>
            <a:round/>
            <a:headEnd/>
            <a:tailEnd/>
          </a:ln>
          <a:effectLst>
            <a:outerShdw blurRad="63500" dist="38099" dir="2700000" algn="ctr" rotWithShape="0">
              <a:schemeClr val="bg2">
                <a:alpha val="74997"/>
              </a:schemeClr>
            </a:outerShdw>
          </a:effectLst>
        </p:spPr>
        <p:txBody>
          <a:bodyPr/>
          <a:lstStyle/>
          <a:p>
            <a:pPr marL="358775" lvl="2" indent="0" defTabSz="268288" eaLnBrk="1" hangingPunct="1">
              <a:lnSpc>
                <a:spcPct val="80000"/>
              </a:lnSpc>
              <a:defRPr/>
            </a:pPr>
            <a:endParaRPr lang="en-GB" sz="900" dirty="0">
              <a:solidFill>
                <a:schemeClr val="tx1"/>
              </a:solidFill>
              <a:ea typeface="+mn-ea"/>
            </a:endParaRPr>
          </a:p>
          <a:p>
            <a:pPr marL="358775" lvl="2" indent="0" defTabSz="268288" eaLnBrk="1" hangingPunct="1">
              <a:lnSpc>
                <a:spcPct val="80000"/>
              </a:lnSpc>
              <a:buFontTx/>
              <a:buNone/>
              <a:defRPr/>
            </a:pPr>
            <a:r>
              <a:rPr lang="en-GB" sz="1200" b="1" dirty="0">
                <a:solidFill>
                  <a:schemeClr val="bg1"/>
                </a:solidFill>
                <a:ea typeface="+mn-ea"/>
              </a:rPr>
              <a:t>Representatives from the end user for each area in the project</a:t>
            </a:r>
            <a:r>
              <a:rPr lang="en-GB" sz="1200" dirty="0">
                <a:solidFill>
                  <a:schemeClr val="bg1"/>
                </a:solidFill>
                <a:ea typeface="+mn-ea"/>
              </a:rPr>
              <a:t> </a:t>
            </a:r>
            <a:endParaRPr lang="en-GB" sz="1200" b="1" dirty="0">
              <a:solidFill>
                <a:schemeClr val="bg1"/>
              </a:solidFill>
              <a:ea typeface="+mn-ea"/>
            </a:endParaRPr>
          </a:p>
          <a:p>
            <a:pPr marL="358775" lvl="2" indent="0" defTabSz="268288" eaLnBrk="1" hangingPunct="1">
              <a:lnSpc>
                <a:spcPct val="80000"/>
              </a:lnSpc>
              <a:defRPr/>
            </a:pPr>
            <a:endParaRPr lang="en-GB" sz="1200" b="1" dirty="0">
              <a:solidFill>
                <a:schemeClr val="bg1"/>
              </a:solidFill>
              <a:ea typeface="+mn-ea"/>
            </a:endParaRPr>
          </a:p>
          <a:p>
            <a:pPr marL="530225" lvl="2" indent="-171450" defTabSz="268288" eaLnBrk="1" hangingPunct="1">
              <a:lnSpc>
                <a:spcPct val="80000"/>
              </a:lnSpc>
              <a:buClr>
                <a:srgbClr val="4A18A4"/>
              </a:buClr>
              <a:defRPr/>
            </a:pPr>
            <a:r>
              <a:rPr lang="nb-NO" sz="900" b="1" dirty="0">
                <a:solidFill>
                  <a:schemeClr val="bg1"/>
                </a:solidFill>
                <a:ea typeface="+mn-ea"/>
              </a:rPr>
              <a:t>Business area?</a:t>
            </a:r>
          </a:p>
          <a:p>
            <a:pPr marL="530225" lvl="2" indent="-171450" defTabSz="268288" eaLnBrk="1" hangingPunct="1">
              <a:lnSpc>
                <a:spcPct val="80000"/>
              </a:lnSpc>
              <a:buClr>
                <a:srgbClr val="4A18A4"/>
              </a:buClr>
              <a:defRPr/>
            </a:pPr>
            <a:endParaRPr lang="nb-NO" sz="900" b="1" dirty="0">
              <a:solidFill>
                <a:schemeClr val="bg1"/>
              </a:solidFill>
              <a:ea typeface="+mn-ea"/>
            </a:endParaRPr>
          </a:p>
          <a:p>
            <a:pPr marL="530225" lvl="2" indent="-171450" defTabSz="268288" eaLnBrk="1" hangingPunct="1">
              <a:lnSpc>
                <a:spcPct val="80000"/>
              </a:lnSpc>
              <a:buClr>
                <a:srgbClr val="4A18A4"/>
              </a:buClr>
              <a:defRPr/>
            </a:pPr>
            <a:r>
              <a:rPr lang="en-GB" sz="900" b="1" dirty="0">
                <a:solidFill>
                  <a:schemeClr val="bg1"/>
                </a:solidFill>
                <a:ea typeface="+mn-ea"/>
              </a:rPr>
              <a:t>Portfolio Managers?</a:t>
            </a:r>
          </a:p>
          <a:p>
            <a:pPr marL="530225" lvl="2" indent="-171450" defTabSz="268288" eaLnBrk="1" hangingPunct="1">
              <a:lnSpc>
                <a:spcPct val="80000"/>
              </a:lnSpc>
              <a:buClr>
                <a:srgbClr val="4A18A4"/>
              </a:buClr>
              <a:defRPr/>
            </a:pPr>
            <a:endParaRPr lang="en-GB" sz="900" b="1" dirty="0">
              <a:solidFill>
                <a:schemeClr val="bg1"/>
              </a:solidFill>
              <a:ea typeface="+mn-ea"/>
            </a:endParaRPr>
          </a:p>
          <a:p>
            <a:pPr marL="530225" lvl="2" indent="-171450" defTabSz="268288" eaLnBrk="1" hangingPunct="1">
              <a:lnSpc>
                <a:spcPct val="80000"/>
              </a:lnSpc>
              <a:buClr>
                <a:srgbClr val="4A18A4"/>
              </a:buClr>
              <a:defRPr/>
            </a:pPr>
            <a:r>
              <a:rPr lang="en-GB" sz="900" b="1" dirty="0">
                <a:solidFill>
                  <a:schemeClr val="bg1"/>
                </a:solidFill>
                <a:ea typeface="+mn-ea"/>
              </a:rPr>
              <a:t>Employees?</a:t>
            </a:r>
          </a:p>
          <a:p>
            <a:pPr marL="530225" lvl="2" indent="-171450" defTabSz="268288" eaLnBrk="1" hangingPunct="1">
              <a:lnSpc>
                <a:spcPct val="80000"/>
              </a:lnSpc>
              <a:buClr>
                <a:srgbClr val="4A18A4"/>
              </a:buClr>
              <a:defRPr/>
            </a:pPr>
            <a:endParaRPr lang="en-GB" sz="900" b="1" dirty="0">
              <a:solidFill>
                <a:schemeClr val="bg1"/>
              </a:solidFill>
              <a:ea typeface="+mn-ea"/>
            </a:endParaRPr>
          </a:p>
          <a:p>
            <a:pPr marL="530225" lvl="2" indent="-171450" defTabSz="268288" eaLnBrk="1" hangingPunct="1">
              <a:lnSpc>
                <a:spcPct val="80000"/>
              </a:lnSpc>
              <a:buClr>
                <a:srgbClr val="4A18A4"/>
              </a:buClr>
              <a:defRPr/>
            </a:pPr>
            <a:r>
              <a:rPr lang="en-GB" sz="900" b="1" dirty="0">
                <a:solidFill>
                  <a:schemeClr val="bg1"/>
                </a:solidFill>
                <a:ea typeface="+mn-ea"/>
              </a:rPr>
              <a:t>Service Responsible?</a:t>
            </a:r>
          </a:p>
          <a:p>
            <a:pPr marL="530225" lvl="2" indent="-171450" defTabSz="268288" eaLnBrk="1" hangingPunct="1">
              <a:lnSpc>
                <a:spcPct val="80000"/>
              </a:lnSpc>
              <a:buClr>
                <a:srgbClr val="4A18A4"/>
              </a:buClr>
              <a:defRPr/>
            </a:pPr>
            <a:endParaRPr lang="en-GB" sz="900" b="1" dirty="0">
              <a:solidFill>
                <a:schemeClr val="bg1"/>
              </a:solidFill>
              <a:ea typeface="+mn-ea"/>
            </a:endParaRPr>
          </a:p>
          <a:p>
            <a:pPr marL="530225" lvl="2" indent="-171450" defTabSz="268288" eaLnBrk="1" hangingPunct="1">
              <a:lnSpc>
                <a:spcPct val="80000"/>
              </a:lnSpc>
              <a:buClr>
                <a:srgbClr val="4A18A4"/>
              </a:buClr>
              <a:defRPr/>
            </a:pPr>
            <a:r>
              <a:rPr lang="en-GB" sz="900" b="1" dirty="0">
                <a:solidFill>
                  <a:schemeClr val="bg1"/>
                </a:solidFill>
                <a:ea typeface="+mn-ea"/>
              </a:rPr>
              <a:t>Task responsible?</a:t>
            </a:r>
          </a:p>
          <a:p>
            <a:pPr marL="530225" lvl="2" indent="-171450" defTabSz="268288" eaLnBrk="1" hangingPunct="1">
              <a:lnSpc>
                <a:spcPct val="80000"/>
              </a:lnSpc>
              <a:buClr>
                <a:srgbClr val="4A18A4"/>
              </a:buClr>
              <a:defRPr/>
            </a:pPr>
            <a:endParaRPr lang="en-GB" sz="900" b="1" dirty="0">
              <a:solidFill>
                <a:schemeClr val="bg1"/>
              </a:solidFill>
              <a:ea typeface="+mn-ea"/>
            </a:endParaRPr>
          </a:p>
          <a:p>
            <a:pPr marL="530225" lvl="2" indent="-171450" defTabSz="268288" eaLnBrk="1" hangingPunct="1">
              <a:lnSpc>
                <a:spcPct val="80000"/>
              </a:lnSpc>
              <a:buClr>
                <a:srgbClr val="4A18A4"/>
              </a:buClr>
              <a:defRPr/>
            </a:pPr>
            <a:r>
              <a:rPr lang="en-GB" sz="900" b="1" dirty="0">
                <a:solidFill>
                  <a:schemeClr val="bg1"/>
                </a:solidFill>
                <a:ea typeface="+mn-ea"/>
              </a:rPr>
              <a:t>Key account managers?</a:t>
            </a:r>
          </a:p>
          <a:p>
            <a:pPr marL="530225" lvl="2" indent="-171450" defTabSz="268288" eaLnBrk="1" hangingPunct="1">
              <a:lnSpc>
                <a:spcPct val="80000"/>
              </a:lnSpc>
              <a:buClr>
                <a:srgbClr val="4A18A4"/>
              </a:buClr>
              <a:defRPr/>
            </a:pPr>
            <a:endParaRPr lang="en-GB" sz="900" b="1" dirty="0">
              <a:solidFill>
                <a:schemeClr val="bg1"/>
              </a:solidFill>
              <a:ea typeface="+mn-ea"/>
            </a:endParaRPr>
          </a:p>
          <a:p>
            <a:pPr marL="530225" lvl="2" indent="-171450" defTabSz="268288" eaLnBrk="1" hangingPunct="1">
              <a:lnSpc>
                <a:spcPct val="80000"/>
              </a:lnSpc>
              <a:buClr>
                <a:srgbClr val="4A18A4"/>
              </a:buClr>
              <a:defRPr/>
            </a:pPr>
            <a:r>
              <a:rPr lang="en-GB" sz="900" b="1" dirty="0">
                <a:solidFill>
                  <a:schemeClr val="bg1"/>
                </a:solidFill>
                <a:ea typeface="+mn-ea"/>
              </a:rPr>
              <a:t>Customers?</a:t>
            </a:r>
          </a:p>
          <a:p>
            <a:pPr marL="358775" lvl="2" indent="0" defTabSz="268288" eaLnBrk="1" hangingPunct="1">
              <a:lnSpc>
                <a:spcPct val="80000"/>
              </a:lnSpc>
              <a:buFontTx/>
              <a:buNone/>
              <a:defRPr/>
            </a:pPr>
            <a:endParaRPr lang="en-GB" sz="900" b="1" dirty="0">
              <a:solidFill>
                <a:schemeClr val="bg1"/>
              </a:solidFill>
              <a:ea typeface="+mn-ea"/>
            </a:endParaRPr>
          </a:p>
          <a:p>
            <a:pPr marL="358775" lvl="2" indent="0" defTabSz="268288" eaLnBrk="1" hangingPunct="1">
              <a:lnSpc>
                <a:spcPct val="80000"/>
              </a:lnSpc>
              <a:buFontTx/>
              <a:buNone/>
              <a:defRPr/>
            </a:pPr>
            <a:endParaRPr lang="en-US" sz="900" b="1" dirty="0">
              <a:solidFill>
                <a:schemeClr val="bg1"/>
              </a:solidFill>
              <a:ea typeface="+mn-ea"/>
            </a:endParaRPr>
          </a:p>
        </p:txBody>
      </p:sp>
      <p:sp>
        <p:nvSpPr>
          <p:cNvPr id="24579" name="Text Box 66">
            <a:extLst>
              <a:ext uri="{FF2B5EF4-FFF2-40B4-BE49-F238E27FC236}">
                <a16:creationId xmlns:a16="http://schemas.microsoft.com/office/drawing/2014/main" id="{EE59781D-19D6-4213-86FE-1691A85C372A}"/>
              </a:ext>
            </a:extLst>
          </p:cNvPr>
          <p:cNvSpPr txBox="1">
            <a:spLocks noChangeArrowheads="1"/>
          </p:cNvSpPr>
          <p:nvPr/>
        </p:nvSpPr>
        <p:spPr bwMode="auto">
          <a:xfrm>
            <a:off x="7092950" y="1989138"/>
            <a:ext cx="1481138" cy="347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spcBef>
                <a:spcPct val="50000"/>
              </a:spcBef>
              <a:buClr>
                <a:srgbClr val="4A18A4"/>
              </a:buClr>
              <a:buSzPct val="140000"/>
              <a:buFontTx/>
              <a:buChar char="•"/>
            </a:pPr>
            <a:r>
              <a:rPr lang="en-GB" altLang="nb-NO" sz="1200"/>
              <a:t> Regular meetings </a:t>
            </a:r>
          </a:p>
          <a:p>
            <a:pPr algn="l" eaLnBrk="1" hangingPunct="1">
              <a:spcBef>
                <a:spcPct val="50000"/>
              </a:spcBef>
              <a:buClr>
                <a:srgbClr val="4A18A4"/>
              </a:buClr>
              <a:buSzPct val="140000"/>
              <a:buFontTx/>
              <a:buChar char="•"/>
            </a:pPr>
            <a:r>
              <a:rPr lang="en-GB" altLang="nb-NO" sz="1200"/>
              <a:t> Newsletter / (special area at the web page)</a:t>
            </a:r>
          </a:p>
          <a:p>
            <a:pPr algn="l" eaLnBrk="1" hangingPunct="1">
              <a:spcBef>
                <a:spcPct val="50000"/>
              </a:spcBef>
              <a:buClr>
                <a:srgbClr val="4A18A4"/>
              </a:buClr>
              <a:buSzPct val="140000"/>
              <a:buFontTx/>
              <a:buChar char="•"/>
            </a:pPr>
            <a:r>
              <a:rPr lang="en-GB" altLang="nb-NO" sz="1200"/>
              <a:t> Involved in the clarification of tasks during the process.</a:t>
            </a:r>
          </a:p>
          <a:p>
            <a:pPr algn="l" eaLnBrk="1" hangingPunct="1">
              <a:spcBef>
                <a:spcPct val="50000"/>
              </a:spcBef>
              <a:buClr>
                <a:srgbClr val="4A18A4"/>
              </a:buClr>
              <a:buSzPct val="140000"/>
              <a:buFontTx/>
              <a:buChar char="•"/>
            </a:pPr>
            <a:r>
              <a:rPr lang="en-GB" altLang="nb-NO" sz="1200"/>
              <a:t> Invited into the project process. As required; planning, demonstrations, into the team, etc. </a:t>
            </a:r>
          </a:p>
        </p:txBody>
      </p:sp>
      <p:grpSp>
        <p:nvGrpSpPr>
          <p:cNvPr id="24580" name="Group 75">
            <a:extLst>
              <a:ext uri="{FF2B5EF4-FFF2-40B4-BE49-F238E27FC236}">
                <a16:creationId xmlns:a16="http://schemas.microsoft.com/office/drawing/2014/main" id="{DDAF3212-552F-4BC3-9773-8CD7FB7CF37E}"/>
              </a:ext>
            </a:extLst>
          </p:cNvPr>
          <p:cNvGrpSpPr>
            <a:grpSpLocks/>
          </p:cNvGrpSpPr>
          <p:nvPr/>
        </p:nvGrpSpPr>
        <p:grpSpPr bwMode="auto">
          <a:xfrm>
            <a:off x="3765550" y="1387475"/>
            <a:ext cx="2967038" cy="4340225"/>
            <a:chOff x="3555" y="500"/>
            <a:chExt cx="1869" cy="2734"/>
          </a:xfrm>
        </p:grpSpPr>
        <p:sp>
          <p:nvSpPr>
            <p:cNvPr id="24581" name="Rectangle 10">
              <a:extLst>
                <a:ext uri="{FF2B5EF4-FFF2-40B4-BE49-F238E27FC236}">
                  <a16:creationId xmlns:a16="http://schemas.microsoft.com/office/drawing/2014/main" id="{A0441088-27B0-4DE8-B69E-5412FDD98B03}"/>
                </a:ext>
              </a:extLst>
            </p:cNvPr>
            <p:cNvSpPr>
              <a:spLocks noChangeArrowheads="1"/>
            </p:cNvSpPr>
            <p:nvPr/>
          </p:nvSpPr>
          <p:spPr bwMode="auto">
            <a:xfrm>
              <a:off x="3878" y="1298"/>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2" name="Rectangle 11">
              <a:extLst>
                <a:ext uri="{FF2B5EF4-FFF2-40B4-BE49-F238E27FC236}">
                  <a16:creationId xmlns:a16="http://schemas.microsoft.com/office/drawing/2014/main" id="{338DAC78-FE23-4796-B608-A57130A8B6CD}"/>
                </a:ext>
              </a:extLst>
            </p:cNvPr>
            <p:cNvSpPr>
              <a:spLocks noChangeArrowheads="1"/>
            </p:cNvSpPr>
            <p:nvPr/>
          </p:nvSpPr>
          <p:spPr bwMode="auto">
            <a:xfrm>
              <a:off x="4151" y="1298"/>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3" name="Rectangle 12">
              <a:extLst>
                <a:ext uri="{FF2B5EF4-FFF2-40B4-BE49-F238E27FC236}">
                  <a16:creationId xmlns:a16="http://schemas.microsoft.com/office/drawing/2014/main" id="{E522FD20-15EB-490D-9CBD-A7BB71BF3A25}"/>
                </a:ext>
              </a:extLst>
            </p:cNvPr>
            <p:cNvSpPr>
              <a:spLocks noChangeArrowheads="1"/>
            </p:cNvSpPr>
            <p:nvPr/>
          </p:nvSpPr>
          <p:spPr bwMode="auto">
            <a:xfrm>
              <a:off x="4423" y="1298"/>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4" name="Rectangle 13">
              <a:extLst>
                <a:ext uri="{FF2B5EF4-FFF2-40B4-BE49-F238E27FC236}">
                  <a16:creationId xmlns:a16="http://schemas.microsoft.com/office/drawing/2014/main" id="{C9CB884C-326C-40C8-BC3C-C2E23465B096}"/>
                </a:ext>
              </a:extLst>
            </p:cNvPr>
            <p:cNvSpPr>
              <a:spLocks noChangeArrowheads="1"/>
            </p:cNvSpPr>
            <p:nvPr/>
          </p:nvSpPr>
          <p:spPr bwMode="auto">
            <a:xfrm>
              <a:off x="4695" y="1298"/>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5" name="Rectangle 14">
              <a:extLst>
                <a:ext uri="{FF2B5EF4-FFF2-40B4-BE49-F238E27FC236}">
                  <a16:creationId xmlns:a16="http://schemas.microsoft.com/office/drawing/2014/main" id="{3FA297A7-402E-4438-949C-6C66CDFC001E}"/>
                </a:ext>
              </a:extLst>
            </p:cNvPr>
            <p:cNvSpPr>
              <a:spLocks noChangeArrowheads="1"/>
            </p:cNvSpPr>
            <p:nvPr/>
          </p:nvSpPr>
          <p:spPr bwMode="auto">
            <a:xfrm>
              <a:off x="4967" y="1298"/>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6" name="Rectangle 23">
              <a:extLst>
                <a:ext uri="{FF2B5EF4-FFF2-40B4-BE49-F238E27FC236}">
                  <a16:creationId xmlns:a16="http://schemas.microsoft.com/office/drawing/2014/main" id="{88EACDC1-2228-4514-A8B1-AB734301A60F}"/>
                </a:ext>
              </a:extLst>
            </p:cNvPr>
            <p:cNvSpPr>
              <a:spLocks noChangeArrowheads="1"/>
            </p:cNvSpPr>
            <p:nvPr/>
          </p:nvSpPr>
          <p:spPr bwMode="auto">
            <a:xfrm>
              <a:off x="4150" y="935"/>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7" name="Rectangle 24">
              <a:extLst>
                <a:ext uri="{FF2B5EF4-FFF2-40B4-BE49-F238E27FC236}">
                  <a16:creationId xmlns:a16="http://schemas.microsoft.com/office/drawing/2014/main" id="{C20AE6E9-E62D-4D00-A3F9-7CB75999FEA5}"/>
                </a:ext>
              </a:extLst>
            </p:cNvPr>
            <p:cNvSpPr>
              <a:spLocks noChangeArrowheads="1"/>
            </p:cNvSpPr>
            <p:nvPr/>
          </p:nvSpPr>
          <p:spPr bwMode="auto">
            <a:xfrm>
              <a:off x="4422" y="935"/>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8" name="Rectangle 25">
              <a:extLst>
                <a:ext uri="{FF2B5EF4-FFF2-40B4-BE49-F238E27FC236}">
                  <a16:creationId xmlns:a16="http://schemas.microsoft.com/office/drawing/2014/main" id="{C5E08E1B-DDF3-493E-9BAC-C7B97DD44172}"/>
                </a:ext>
              </a:extLst>
            </p:cNvPr>
            <p:cNvSpPr>
              <a:spLocks noChangeArrowheads="1"/>
            </p:cNvSpPr>
            <p:nvPr/>
          </p:nvSpPr>
          <p:spPr bwMode="auto">
            <a:xfrm>
              <a:off x="4694" y="935"/>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89" name="Line 27">
              <a:extLst>
                <a:ext uri="{FF2B5EF4-FFF2-40B4-BE49-F238E27FC236}">
                  <a16:creationId xmlns:a16="http://schemas.microsoft.com/office/drawing/2014/main" id="{FAD6F793-0F83-4DA3-8370-F3CC34D37427}"/>
                </a:ext>
              </a:extLst>
            </p:cNvPr>
            <p:cNvSpPr>
              <a:spLocks noChangeShapeType="1"/>
            </p:cNvSpPr>
            <p:nvPr/>
          </p:nvSpPr>
          <p:spPr bwMode="auto">
            <a:xfrm>
              <a:off x="3969" y="1207"/>
              <a:ext cx="1088"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0" name="Rectangle 29">
              <a:extLst>
                <a:ext uri="{FF2B5EF4-FFF2-40B4-BE49-F238E27FC236}">
                  <a16:creationId xmlns:a16="http://schemas.microsoft.com/office/drawing/2014/main" id="{DB8F147F-62C8-45B4-A288-6514D812D972}"/>
                </a:ext>
              </a:extLst>
            </p:cNvPr>
            <p:cNvSpPr>
              <a:spLocks noChangeArrowheads="1"/>
            </p:cNvSpPr>
            <p:nvPr/>
          </p:nvSpPr>
          <p:spPr bwMode="auto">
            <a:xfrm>
              <a:off x="4422" y="572"/>
              <a:ext cx="181" cy="181"/>
            </a:xfrm>
            <a:prstGeom prst="rect">
              <a:avLst/>
            </a:prstGeom>
            <a:noFill/>
            <a:ln w="28575">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591" name="Line 30">
              <a:extLst>
                <a:ext uri="{FF2B5EF4-FFF2-40B4-BE49-F238E27FC236}">
                  <a16:creationId xmlns:a16="http://schemas.microsoft.com/office/drawing/2014/main" id="{6FEB5D25-BD67-4A4F-8E11-BC448C45D057}"/>
                </a:ext>
              </a:extLst>
            </p:cNvPr>
            <p:cNvSpPr>
              <a:spLocks noChangeShapeType="1"/>
            </p:cNvSpPr>
            <p:nvPr/>
          </p:nvSpPr>
          <p:spPr bwMode="auto">
            <a:xfrm>
              <a:off x="4241" y="844"/>
              <a:ext cx="544"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2" name="Line 31">
              <a:extLst>
                <a:ext uri="{FF2B5EF4-FFF2-40B4-BE49-F238E27FC236}">
                  <a16:creationId xmlns:a16="http://schemas.microsoft.com/office/drawing/2014/main" id="{79385562-C8C5-4530-B4D2-F86184B2ACEC}"/>
                </a:ext>
              </a:extLst>
            </p:cNvPr>
            <p:cNvSpPr>
              <a:spLocks noChangeShapeType="1"/>
            </p:cNvSpPr>
            <p:nvPr/>
          </p:nvSpPr>
          <p:spPr bwMode="auto">
            <a:xfrm>
              <a:off x="3969" y="1207"/>
              <a:ext cx="0" cy="91"/>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3" name="Line 32">
              <a:extLst>
                <a:ext uri="{FF2B5EF4-FFF2-40B4-BE49-F238E27FC236}">
                  <a16:creationId xmlns:a16="http://schemas.microsoft.com/office/drawing/2014/main" id="{FAA082DB-7F0C-4BCB-BCDA-1EBC31CE05FC}"/>
                </a:ext>
              </a:extLst>
            </p:cNvPr>
            <p:cNvSpPr>
              <a:spLocks noChangeShapeType="1"/>
            </p:cNvSpPr>
            <p:nvPr/>
          </p:nvSpPr>
          <p:spPr bwMode="auto">
            <a:xfrm>
              <a:off x="4241" y="1207"/>
              <a:ext cx="0" cy="91"/>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4" name="Line 33">
              <a:extLst>
                <a:ext uri="{FF2B5EF4-FFF2-40B4-BE49-F238E27FC236}">
                  <a16:creationId xmlns:a16="http://schemas.microsoft.com/office/drawing/2014/main" id="{7D782E32-BD5D-4D19-84F4-BDFB499A49F6}"/>
                </a:ext>
              </a:extLst>
            </p:cNvPr>
            <p:cNvSpPr>
              <a:spLocks noChangeShapeType="1"/>
            </p:cNvSpPr>
            <p:nvPr/>
          </p:nvSpPr>
          <p:spPr bwMode="auto">
            <a:xfrm>
              <a:off x="4513" y="1207"/>
              <a:ext cx="0" cy="91"/>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5" name="Line 34">
              <a:extLst>
                <a:ext uri="{FF2B5EF4-FFF2-40B4-BE49-F238E27FC236}">
                  <a16:creationId xmlns:a16="http://schemas.microsoft.com/office/drawing/2014/main" id="{73B3881E-CC99-4D5F-BF84-C10D4175690F}"/>
                </a:ext>
              </a:extLst>
            </p:cNvPr>
            <p:cNvSpPr>
              <a:spLocks noChangeShapeType="1"/>
            </p:cNvSpPr>
            <p:nvPr/>
          </p:nvSpPr>
          <p:spPr bwMode="auto">
            <a:xfrm>
              <a:off x="4785" y="1207"/>
              <a:ext cx="0" cy="91"/>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6" name="Line 35">
              <a:extLst>
                <a:ext uri="{FF2B5EF4-FFF2-40B4-BE49-F238E27FC236}">
                  <a16:creationId xmlns:a16="http://schemas.microsoft.com/office/drawing/2014/main" id="{E729E0B7-1AE9-444D-8FC8-30CA41BAC769}"/>
                </a:ext>
              </a:extLst>
            </p:cNvPr>
            <p:cNvSpPr>
              <a:spLocks noChangeShapeType="1"/>
            </p:cNvSpPr>
            <p:nvPr/>
          </p:nvSpPr>
          <p:spPr bwMode="auto">
            <a:xfrm>
              <a:off x="5057" y="1207"/>
              <a:ext cx="0" cy="91"/>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7" name="Line 36">
              <a:extLst>
                <a:ext uri="{FF2B5EF4-FFF2-40B4-BE49-F238E27FC236}">
                  <a16:creationId xmlns:a16="http://schemas.microsoft.com/office/drawing/2014/main" id="{9A33D59D-CFB0-488B-B94F-F4B2DC4E39B4}"/>
                </a:ext>
              </a:extLst>
            </p:cNvPr>
            <p:cNvSpPr>
              <a:spLocks noChangeShapeType="1"/>
            </p:cNvSpPr>
            <p:nvPr/>
          </p:nvSpPr>
          <p:spPr bwMode="auto">
            <a:xfrm>
              <a:off x="4241" y="844"/>
              <a:ext cx="0" cy="91"/>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8" name="Line 37">
              <a:extLst>
                <a:ext uri="{FF2B5EF4-FFF2-40B4-BE49-F238E27FC236}">
                  <a16:creationId xmlns:a16="http://schemas.microsoft.com/office/drawing/2014/main" id="{B85DB96D-37D3-49F1-B58B-23D47E8C1AF7}"/>
                </a:ext>
              </a:extLst>
            </p:cNvPr>
            <p:cNvSpPr>
              <a:spLocks noChangeShapeType="1"/>
            </p:cNvSpPr>
            <p:nvPr/>
          </p:nvSpPr>
          <p:spPr bwMode="auto">
            <a:xfrm>
              <a:off x="4785" y="844"/>
              <a:ext cx="0" cy="91"/>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599" name="Line 38">
              <a:extLst>
                <a:ext uri="{FF2B5EF4-FFF2-40B4-BE49-F238E27FC236}">
                  <a16:creationId xmlns:a16="http://schemas.microsoft.com/office/drawing/2014/main" id="{AA3F4E05-81C0-42C1-BC12-116E927F1038}"/>
                </a:ext>
              </a:extLst>
            </p:cNvPr>
            <p:cNvSpPr>
              <a:spLocks noChangeShapeType="1"/>
            </p:cNvSpPr>
            <p:nvPr/>
          </p:nvSpPr>
          <p:spPr bwMode="auto">
            <a:xfrm>
              <a:off x="4513" y="753"/>
              <a:ext cx="0" cy="182"/>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grpSp>
          <p:nvGrpSpPr>
            <p:cNvPr id="24600" name="Group 45">
              <a:extLst>
                <a:ext uri="{FF2B5EF4-FFF2-40B4-BE49-F238E27FC236}">
                  <a16:creationId xmlns:a16="http://schemas.microsoft.com/office/drawing/2014/main" id="{B9EEA99B-1A79-45DC-A757-10C71C62595B}"/>
                </a:ext>
              </a:extLst>
            </p:cNvPr>
            <p:cNvGrpSpPr>
              <a:grpSpLocks/>
            </p:cNvGrpSpPr>
            <p:nvPr/>
          </p:nvGrpSpPr>
          <p:grpSpPr bwMode="auto">
            <a:xfrm>
              <a:off x="4730" y="2111"/>
              <a:ext cx="152" cy="220"/>
              <a:chOff x="4332" y="2296"/>
              <a:chExt cx="271" cy="491"/>
            </a:xfrm>
          </p:grpSpPr>
          <p:sp>
            <p:nvSpPr>
              <p:cNvPr id="24631" name="Oval 39">
                <a:extLst>
                  <a:ext uri="{FF2B5EF4-FFF2-40B4-BE49-F238E27FC236}">
                    <a16:creationId xmlns:a16="http://schemas.microsoft.com/office/drawing/2014/main" id="{3DF9EC8A-B72D-49DD-8F82-B0F86352883D}"/>
                  </a:ext>
                </a:extLst>
              </p:cNvPr>
              <p:cNvSpPr>
                <a:spLocks noChangeArrowheads="1"/>
              </p:cNvSpPr>
              <p:nvPr/>
            </p:nvSpPr>
            <p:spPr bwMode="auto">
              <a:xfrm>
                <a:off x="4385" y="2296"/>
                <a:ext cx="136" cy="136"/>
              </a:xfrm>
              <a:prstGeom prst="ellipse">
                <a:avLst/>
              </a:pr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632" name="Line 40">
                <a:extLst>
                  <a:ext uri="{FF2B5EF4-FFF2-40B4-BE49-F238E27FC236}">
                    <a16:creationId xmlns:a16="http://schemas.microsoft.com/office/drawing/2014/main" id="{1E91DB9F-2718-4ACE-8A39-19F892C77162}"/>
                  </a:ext>
                </a:extLst>
              </p:cNvPr>
              <p:cNvSpPr>
                <a:spLocks noChangeShapeType="1"/>
              </p:cNvSpPr>
              <p:nvPr/>
            </p:nvSpPr>
            <p:spPr bwMode="auto">
              <a:xfrm>
                <a:off x="4468" y="2432"/>
                <a:ext cx="0" cy="182"/>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33" name="Line 41">
                <a:extLst>
                  <a:ext uri="{FF2B5EF4-FFF2-40B4-BE49-F238E27FC236}">
                    <a16:creationId xmlns:a16="http://schemas.microsoft.com/office/drawing/2014/main" id="{497CD33A-6BCF-4FF5-9AAC-89DD6EC12C92}"/>
                  </a:ext>
                </a:extLst>
              </p:cNvPr>
              <p:cNvSpPr>
                <a:spLocks noChangeShapeType="1"/>
              </p:cNvSpPr>
              <p:nvPr/>
            </p:nvSpPr>
            <p:spPr bwMode="auto">
              <a:xfrm flipH="1">
                <a:off x="4476" y="2467"/>
                <a:ext cx="127" cy="85"/>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34" name="Line 42">
                <a:extLst>
                  <a:ext uri="{FF2B5EF4-FFF2-40B4-BE49-F238E27FC236}">
                    <a16:creationId xmlns:a16="http://schemas.microsoft.com/office/drawing/2014/main" id="{007FC1FF-D553-4478-8AC9-AD92A7982A63}"/>
                  </a:ext>
                </a:extLst>
              </p:cNvPr>
              <p:cNvSpPr>
                <a:spLocks noChangeShapeType="1"/>
              </p:cNvSpPr>
              <p:nvPr/>
            </p:nvSpPr>
            <p:spPr bwMode="auto">
              <a:xfrm>
                <a:off x="4468" y="2614"/>
                <a:ext cx="111" cy="173"/>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35" name="Line 43">
                <a:extLst>
                  <a:ext uri="{FF2B5EF4-FFF2-40B4-BE49-F238E27FC236}">
                    <a16:creationId xmlns:a16="http://schemas.microsoft.com/office/drawing/2014/main" id="{83D8F077-12AE-4064-887C-2589287A9FE6}"/>
                  </a:ext>
                </a:extLst>
              </p:cNvPr>
              <p:cNvSpPr>
                <a:spLocks noChangeShapeType="1"/>
              </p:cNvSpPr>
              <p:nvPr/>
            </p:nvSpPr>
            <p:spPr bwMode="auto">
              <a:xfrm>
                <a:off x="4332" y="2485"/>
                <a:ext cx="136" cy="46"/>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36" name="Line 44">
                <a:extLst>
                  <a:ext uri="{FF2B5EF4-FFF2-40B4-BE49-F238E27FC236}">
                    <a16:creationId xmlns:a16="http://schemas.microsoft.com/office/drawing/2014/main" id="{B5ABD5F2-4928-452B-A3B7-5111BF904138}"/>
                  </a:ext>
                </a:extLst>
              </p:cNvPr>
              <p:cNvSpPr>
                <a:spLocks noChangeShapeType="1"/>
              </p:cNvSpPr>
              <p:nvPr/>
            </p:nvSpPr>
            <p:spPr bwMode="auto">
              <a:xfrm rot="3034005">
                <a:off x="4368" y="2605"/>
                <a:ext cx="121" cy="189"/>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grpSp>
        <p:sp>
          <p:nvSpPr>
            <p:cNvPr id="24601" name="Rectangle 46">
              <a:extLst>
                <a:ext uri="{FF2B5EF4-FFF2-40B4-BE49-F238E27FC236}">
                  <a16:creationId xmlns:a16="http://schemas.microsoft.com/office/drawing/2014/main" id="{A8186D07-B6B6-438D-83A3-1ED5E356FA0D}"/>
                </a:ext>
              </a:extLst>
            </p:cNvPr>
            <p:cNvSpPr>
              <a:spLocks noChangeArrowheads="1"/>
            </p:cNvSpPr>
            <p:nvPr/>
          </p:nvSpPr>
          <p:spPr bwMode="auto">
            <a:xfrm>
              <a:off x="3753" y="1785"/>
              <a:ext cx="1587" cy="782"/>
            </a:xfrm>
            <a:prstGeom prst="rect">
              <a:avLst/>
            </a:prstGeom>
            <a:noFill/>
            <a:ln w="28575">
              <a:solidFill>
                <a:schemeClr val="folHlink"/>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grpSp>
          <p:nvGrpSpPr>
            <p:cNvPr id="24602" name="Group 54">
              <a:extLst>
                <a:ext uri="{FF2B5EF4-FFF2-40B4-BE49-F238E27FC236}">
                  <a16:creationId xmlns:a16="http://schemas.microsoft.com/office/drawing/2014/main" id="{F05C59FF-6B30-47BE-9707-347CE7A302C4}"/>
                </a:ext>
              </a:extLst>
            </p:cNvPr>
            <p:cNvGrpSpPr>
              <a:grpSpLocks/>
            </p:cNvGrpSpPr>
            <p:nvPr/>
          </p:nvGrpSpPr>
          <p:grpSpPr bwMode="auto">
            <a:xfrm>
              <a:off x="5027" y="2238"/>
              <a:ext cx="152" cy="220"/>
              <a:chOff x="4332" y="2296"/>
              <a:chExt cx="271" cy="491"/>
            </a:xfrm>
          </p:grpSpPr>
          <p:sp>
            <p:nvSpPr>
              <p:cNvPr id="24625" name="Oval 55">
                <a:extLst>
                  <a:ext uri="{FF2B5EF4-FFF2-40B4-BE49-F238E27FC236}">
                    <a16:creationId xmlns:a16="http://schemas.microsoft.com/office/drawing/2014/main" id="{8A247ECB-AD09-4732-82B8-4484422B2EAC}"/>
                  </a:ext>
                </a:extLst>
              </p:cNvPr>
              <p:cNvSpPr>
                <a:spLocks noChangeArrowheads="1"/>
              </p:cNvSpPr>
              <p:nvPr/>
            </p:nvSpPr>
            <p:spPr bwMode="auto">
              <a:xfrm>
                <a:off x="4385" y="2296"/>
                <a:ext cx="136" cy="136"/>
              </a:xfrm>
              <a:prstGeom prst="ellipse">
                <a:avLst/>
              </a:pr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626" name="Line 56">
                <a:extLst>
                  <a:ext uri="{FF2B5EF4-FFF2-40B4-BE49-F238E27FC236}">
                    <a16:creationId xmlns:a16="http://schemas.microsoft.com/office/drawing/2014/main" id="{36BE4954-77DD-4132-8133-028968735FC5}"/>
                  </a:ext>
                </a:extLst>
              </p:cNvPr>
              <p:cNvSpPr>
                <a:spLocks noChangeShapeType="1"/>
              </p:cNvSpPr>
              <p:nvPr/>
            </p:nvSpPr>
            <p:spPr bwMode="auto">
              <a:xfrm>
                <a:off x="4468" y="2432"/>
                <a:ext cx="0" cy="182"/>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27" name="Line 57">
                <a:extLst>
                  <a:ext uri="{FF2B5EF4-FFF2-40B4-BE49-F238E27FC236}">
                    <a16:creationId xmlns:a16="http://schemas.microsoft.com/office/drawing/2014/main" id="{34A5403A-1046-4F9F-B512-1678315572BD}"/>
                  </a:ext>
                </a:extLst>
              </p:cNvPr>
              <p:cNvSpPr>
                <a:spLocks noChangeShapeType="1"/>
              </p:cNvSpPr>
              <p:nvPr/>
            </p:nvSpPr>
            <p:spPr bwMode="auto">
              <a:xfrm flipH="1">
                <a:off x="4476" y="2467"/>
                <a:ext cx="127" cy="85"/>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28" name="Line 58">
                <a:extLst>
                  <a:ext uri="{FF2B5EF4-FFF2-40B4-BE49-F238E27FC236}">
                    <a16:creationId xmlns:a16="http://schemas.microsoft.com/office/drawing/2014/main" id="{AE303E51-367C-4D24-92E6-4A9DBC19EADA}"/>
                  </a:ext>
                </a:extLst>
              </p:cNvPr>
              <p:cNvSpPr>
                <a:spLocks noChangeShapeType="1"/>
              </p:cNvSpPr>
              <p:nvPr/>
            </p:nvSpPr>
            <p:spPr bwMode="auto">
              <a:xfrm>
                <a:off x="4468" y="2614"/>
                <a:ext cx="111" cy="173"/>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29" name="Line 59">
                <a:extLst>
                  <a:ext uri="{FF2B5EF4-FFF2-40B4-BE49-F238E27FC236}">
                    <a16:creationId xmlns:a16="http://schemas.microsoft.com/office/drawing/2014/main" id="{D36EF15C-058B-4799-B49E-EAF7268673B1}"/>
                  </a:ext>
                </a:extLst>
              </p:cNvPr>
              <p:cNvSpPr>
                <a:spLocks noChangeShapeType="1"/>
              </p:cNvSpPr>
              <p:nvPr/>
            </p:nvSpPr>
            <p:spPr bwMode="auto">
              <a:xfrm>
                <a:off x="4332" y="2485"/>
                <a:ext cx="136" cy="46"/>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30" name="Line 60">
                <a:extLst>
                  <a:ext uri="{FF2B5EF4-FFF2-40B4-BE49-F238E27FC236}">
                    <a16:creationId xmlns:a16="http://schemas.microsoft.com/office/drawing/2014/main" id="{E8D5B50E-CF03-46DC-93E4-83AAD5CA177C}"/>
                  </a:ext>
                </a:extLst>
              </p:cNvPr>
              <p:cNvSpPr>
                <a:spLocks noChangeShapeType="1"/>
              </p:cNvSpPr>
              <p:nvPr/>
            </p:nvSpPr>
            <p:spPr bwMode="auto">
              <a:xfrm rot="3034005">
                <a:off x="4368" y="2605"/>
                <a:ext cx="121" cy="189"/>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grpSp>
        <p:sp>
          <p:nvSpPr>
            <p:cNvPr id="24603" name="Text Box 61">
              <a:extLst>
                <a:ext uri="{FF2B5EF4-FFF2-40B4-BE49-F238E27FC236}">
                  <a16:creationId xmlns:a16="http://schemas.microsoft.com/office/drawing/2014/main" id="{86B1C9F8-7214-4F43-8F53-EDC30E7E2550}"/>
                </a:ext>
              </a:extLst>
            </p:cNvPr>
            <p:cNvSpPr txBox="1">
              <a:spLocks noChangeArrowheads="1"/>
            </p:cNvSpPr>
            <p:nvPr/>
          </p:nvSpPr>
          <p:spPr bwMode="auto">
            <a:xfrm>
              <a:off x="3789" y="1718"/>
              <a:ext cx="788" cy="3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spcBef>
                  <a:spcPct val="50000"/>
                </a:spcBef>
              </a:pPr>
              <a:r>
                <a:rPr lang="en-GB" altLang="nb-NO" sz="1400" b="1">
                  <a:solidFill>
                    <a:schemeClr val="folHlink"/>
                  </a:solidFill>
                  <a:latin typeface="Arial" panose="020B0604020202020204" pitchFamily="34" charset="0"/>
                </a:rPr>
                <a:t>Stakeholdernetwork</a:t>
              </a:r>
            </a:p>
          </p:txBody>
        </p:sp>
        <p:grpSp>
          <p:nvGrpSpPr>
            <p:cNvPr id="24604" name="Group 62">
              <a:extLst>
                <a:ext uri="{FF2B5EF4-FFF2-40B4-BE49-F238E27FC236}">
                  <a16:creationId xmlns:a16="http://schemas.microsoft.com/office/drawing/2014/main" id="{08248485-93A8-4959-831B-EDC88EB386A9}"/>
                </a:ext>
              </a:extLst>
            </p:cNvPr>
            <p:cNvGrpSpPr>
              <a:grpSpLocks/>
            </p:cNvGrpSpPr>
            <p:nvPr/>
          </p:nvGrpSpPr>
          <p:grpSpPr bwMode="auto">
            <a:xfrm>
              <a:off x="3960" y="2162"/>
              <a:ext cx="152" cy="220"/>
              <a:chOff x="4332" y="2296"/>
              <a:chExt cx="271" cy="491"/>
            </a:xfrm>
          </p:grpSpPr>
          <p:sp>
            <p:nvSpPr>
              <p:cNvPr id="24619" name="Oval 63">
                <a:extLst>
                  <a:ext uri="{FF2B5EF4-FFF2-40B4-BE49-F238E27FC236}">
                    <a16:creationId xmlns:a16="http://schemas.microsoft.com/office/drawing/2014/main" id="{E1951B2D-69D8-489E-AB58-6E28A53B0A17}"/>
                  </a:ext>
                </a:extLst>
              </p:cNvPr>
              <p:cNvSpPr>
                <a:spLocks noChangeArrowheads="1"/>
              </p:cNvSpPr>
              <p:nvPr/>
            </p:nvSpPr>
            <p:spPr bwMode="auto">
              <a:xfrm>
                <a:off x="4385" y="2296"/>
                <a:ext cx="136" cy="136"/>
              </a:xfrm>
              <a:prstGeom prst="ellipse">
                <a:avLst/>
              </a:pr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620" name="Line 64">
                <a:extLst>
                  <a:ext uri="{FF2B5EF4-FFF2-40B4-BE49-F238E27FC236}">
                    <a16:creationId xmlns:a16="http://schemas.microsoft.com/office/drawing/2014/main" id="{B658BA70-A656-4C68-800D-C2B877F6640E}"/>
                  </a:ext>
                </a:extLst>
              </p:cNvPr>
              <p:cNvSpPr>
                <a:spLocks noChangeShapeType="1"/>
              </p:cNvSpPr>
              <p:nvPr/>
            </p:nvSpPr>
            <p:spPr bwMode="auto">
              <a:xfrm>
                <a:off x="4468" y="2432"/>
                <a:ext cx="0" cy="182"/>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21" name="Line 65">
                <a:extLst>
                  <a:ext uri="{FF2B5EF4-FFF2-40B4-BE49-F238E27FC236}">
                    <a16:creationId xmlns:a16="http://schemas.microsoft.com/office/drawing/2014/main" id="{2286734C-3EC5-479D-B8E8-39245B37D615}"/>
                  </a:ext>
                </a:extLst>
              </p:cNvPr>
              <p:cNvSpPr>
                <a:spLocks noChangeShapeType="1"/>
              </p:cNvSpPr>
              <p:nvPr/>
            </p:nvSpPr>
            <p:spPr bwMode="auto">
              <a:xfrm flipH="1">
                <a:off x="4476" y="2467"/>
                <a:ext cx="127" cy="85"/>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22" name="Line 66">
                <a:extLst>
                  <a:ext uri="{FF2B5EF4-FFF2-40B4-BE49-F238E27FC236}">
                    <a16:creationId xmlns:a16="http://schemas.microsoft.com/office/drawing/2014/main" id="{7CB58C7E-7E6A-4E8B-B82B-89D8EFF9E961}"/>
                  </a:ext>
                </a:extLst>
              </p:cNvPr>
              <p:cNvSpPr>
                <a:spLocks noChangeShapeType="1"/>
              </p:cNvSpPr>
              <p:nvPr/>
            </p:nvSpPr>
            <p:spPr bwMode="auto">
              <a:xfrm>
                <a:off x="4468" y="2614"/>
                <a:ext cx="111" cy="173"/>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23" name="Line 67">
                <a:extLst>
                  <a:ext uri="{FF2B5EF4-FFF2-40B4-BE49-F238E27FC236}">
                    <a16:creationId xmlns:a16="http://schemas.microsoft.com/office/drawing/2014/main" id="{F3A6FE04-A941-4DD6-AA35-1F7D11995AEB}"/>
                  </a:ext>
                </a:extLst>
              </p:cNvPr>
              <p:cNvSpPr>
                <a:spLocks noChangeShapeType="1"/>
              </p:cNvSpPr>
              <p:nvPr/>
            </p:nvSpPr>
            <p:spPr bwMode="auto">
              <a:xfrm>
                <a:off x="4332" y="2485"/>
                <a:ext cx="136" cy="46"/>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24" name="Line 68">
                <a:extLst>
                  <a:ext uri="{FF2B5EF4-FFF2-40B4-BE49-F238E27FC236}">
                    <a16:creationId xmlns:a16="http://schemas.microsoft.com/office/drawing/2014/main" id="{6F3BF83C-93CF-4683-BC85-137943BAFE72}"/>
                  </a:ext>
                </a:extLst>
              </p:cNvPr>
              <p:cNvSpPr>
                <a:spLocks noChangeShapeType="1"/>
              </p:cNvSpPr>
              <p:nvPr/>
            </p:nvSpPr>
            <p:spPr bwMode="auto">
              <a:xfrm rot="3034005">
                <a:off x="4368" y="2605"/>
                <a:ext cx="121" cy="189"/>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grpSp>
        <p:grpSp>
          <p:nvGrpSpPr>
            <p:cNvPr id="24605" name="Group 69">
              <a:extLst>
                <a:ext uri="{FF2B5EF4-FFF2-40B4-BE49-F238E27FC236}">
                  <a16:creationId xmlns:a16="http://schemas.microsoft.com/office/drawing/2014/main" id="{253E2F40-1EF4-455D-85EE-F8BAF3102746}"/>
                </a:ext>
              </a:extLst>
            </p:cNvPr>
            <p:cNvGrpSpPr>
              <a:grpSpLocks/>
            </p:cNvGrpSpPr>
            <p:nvPr/>
          </p:nvGrpSpPr>
          <p:grpSpPr bwMode="auto">
            <a:xfrm>
              <a:off x="4389" y="2229"/>
              <a:ext cx="152" cy="220"/>
              <a:chOff x="4332" y="2296"/>
              <a:chExt cx="271" cy="491"/>
            </a:xfrm>
          </p:grpSpPr>
          <p:sp>
            <p:nvSpPr>
              <p:cNvPr id="24613" name="Oval 70">
                <a:extLst>
                  <a:ext uri="{FF2B5EF4-FFF2-40B4-BE49-F238E27FC236}">
                    <a16:creationId xmlns:a16="http://schemas.microsoft.com/office/drawing/2014/main" id="{A9C03624-62F2-4971-A051-8CF4FA0FD62A}"/>
                  </a:ext>
                </a:extLst>
              </p:cNvPr>
              <p:cNvSpPr>
                <a:spLocks noChangeArrowheads="1"/>
              </p:cNvSpPr>
              <p:nvPr/>
            </p:nvSpPr>
            <p:spPr bwMode="auto">
              <a:xfrm>
                <a:off x="4385" y="2296"/>
                <a:ext cx="136" cy="136"/>
              </a:xfrm>
              <a:prstGeom prst="ellipse">
                <a:avLst/>
              </a:pr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614" name="Line 71">
                <a:extLst>
                  <a:ext uri="{FF2B5EF4-FFF2-40B4-BE49-F238E27FC236}">
                    <a16:creationId xmlns:a16="http://schemas.microsoft.com/office/drawing/2014/main" id="{1823E42D-7284-403C-91F9-755F39A765DA}"/>
                  </a:ext>
                </a:extLst>
              </p:cNvPr>
              <p:cNvSpPr>
                <a:spLocks noChangeShapeType="1"/>
              </p:cNvSpPr>
              <p:nvPr/>
            </p:nvSpPr>
            <p:spPr bwMode="auto">
              <a:xfrm>
                <a:off x="4468" y="2432"/>
                <a:ext cx="0" cy="182"/>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15" name="Line 72">
                <a:extLst>
                  <a:ext uri="{FF2B5EF4-FFF2-40B4-BE49-F238E27FC236}">
                    <a16:creationId xmlns:a16="http://schemas.microsoft.com/office/drawing/2014/main" id="{96100072-BFB6-40E9-894E-06A25DADEA79}"/>
                  </a:ext>
                </a:extLst>
              </p:cNvPr>
              <p:cNvSpPr>
                <a:spLocks noChangeShapeType="1"/>
              </p:cNvSpPr>
              <p:nvPr/>
            </p:nvSpPr>
            <p:spPr bwMode="auto">
              <a:xfrm flipH="1">
                <a:off x="4476" y="2467"/>
                <a:ext cx="127" cy="85"/>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16" name="Line 73">
                <a:extLst>
                  <a:ext uri="{FF2B5EF4-FFF2-40B4-BE49-F238E27FC236}">
                    <a16:creationId xmlns:a16="http://schemas.microsoft.com/office/drawing/2014/main" id="{0B325010-AFEF-48EE-B040-2F982DA3F4B0}"/>
                  </a:ext>
                </a:extLst>
              </p:cNvPr>
              <p:cNvSpPr>
                <a:spLocks noChangeShapeType="1"/>
              </p:cNvSpPr>
              <p:nvPr/>
            </p:nvSpPr>
            <p:spPr bwMode="auto">
              <a:xfrm>
                <a:off x="4468" y="2614"/>
                <a:ext cx="111" cy="173"/>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17" name="Line 74">
                <a:extLst>
                  <a:ext uri="{FF2B5EF4-FFF2-40B4-BE49-F238E27FC236}">
                    <a16:creationId xmlns:a16="http://schemas.microsoft.com/office/drawing/2014/main" id="{35E81C7D-1A74-4E62-BFA3-FAFE06BCAD4C}"/>
                  </a:ext>
                </a:extLst>
              </p:cNvPr>
              <p:cNvSpPr>
                <a:spLocks noChangeShapeType="1"/>
              </p:cNvSpPr>
              <p:nvPr/>
            </p:nvSpPr>
            <p:spPr bwMode="auto">
              <a:xfrm>
                <a:off x="4332" y="2485"/>
                <a:ext cx="136" cy="46"/>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24618" name="Line 75">
                <a:extLst>
                  <a:ext uri="{FF2B5EF4-FFF2-40B4-BE49-F238E27FC236}">
                    <a16:creationId xmlns:a16="http://schemas.microsoft.com/office/drawing/2014/main" id="{F65D9A32-8A02-44B3-A009-FE162E60AA79}"/>
                  </a:ext>
                </a:extLst>
              </p:cNvPr>
              <p:cNvSpPr>
                <a:spLocks noChangeShapeType="1"/>
              </p:cNvSpPr>
              <p:nvPr/>
            </p:nvSpPr>
            <p:spPr bwMode="auto">
              <a:xfrm rot="3034005">
                <a:off x="4368" y="2605"/>
                <a:ext cx="121" cy="189"/>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nb-NO"/>
              </a:p>
            </p:txBody>
          </p:sp>
        </p:grpSp>
        <p:sp>
          <p:nvSpPr>
            <p:cNvPr id="24606" name="Rectangle 77">
              <a:extLst>
                <a:ext uri="{FF2B5EF4-FFF2-40B4-BE49-F238E27FC236}">
                  <a16:creationId xmlns:a16="http://schemas.microsoft.com/office/drawing/2014/main" id="{2CDDCB1B-E328-456C-8448-13560C64D404}"/>
                </a:ext>
              </a:extLst>
            </p:cNvPr>
            <p:cNvSpPr>
              <a:spLocks noChangeArrowheads="1"/>
            </p:cNvSpPr>
            <p:nvPr/>
          </p:nvSpPr>
          <p:spPr bwMode="auto">
            <a:xfrm>
              <a:off x="3771" y="2726"/>
              <a:ext cx="1587" cy="508"/>
            </a:xfrm>
            <a:prstGeom prst="rect">
              <a:avLst/>
            </a:prstGeom>
            <a:noFill/>
            <a:ln w="28575">
              <a:solidFill>
                <a:schemeClr val="folHlink"/>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da-DK" altLang="nb-NO" sz="1800">
                <a:latin typeface="Arial" panose="020B0604020202020204" pitchFamily="34" charset="0"/>
              </a:endParaRPr>
            </a:p>
          </p:txBody>
        </p:sp>
        <p:sp>
          <p:nvSpPr>
            <p:cNvPr id="24607" name="Text Box 78">
              <a:extLst>
                <a:ext uri="{FF2B5EF4-FFF2-40B4-BE49-F238E27FC236}">
                  <a16:creationId xmlns:a16="http://schemas.microsoft.com/office/drawing/2014/main" id="{FC2F8999-5FFB-457B-A144-1E671CE8AB98}"/>
                </a:ext>
              </a:extLst>
            </p:cNvPr>
            <p:cNvSpPr txBox="1">
              <a:spLocks noChangeArrowheads="1"/>
            </p:cNvSpPr>
            <p:nvPr/>
          </p:nvSpPr>
          <p:spPr bwMode="auto">
            <a:xfrm>
              <a:off x="3789" y="2659"/>
              <a:ext cx="839" cy="39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spcBef>
                  <a:spcPct val="50000"/>
                </a:spcBef>
              </a:pPr>
              <a:r>
                <a:rPr lang="en-GB" altLang="nb-NO" sz="1400" b="1">
                  <a:solidFill>
                    <a:schemeClr val="folHlink"/>
                  </a:solidFill>
                  <a:latin typeface="Arial" panose="020B0604020202020204" pitchFamily="34" charset="0"/>
                </a:rPr>
                <a:t>Project-</a:t>
              </a:r>
            </a:p>
            <a:p>
              <a:pPr algn="l" eaLnBrk="1" hangingPunct="1">
                <a:spcBef>
                  <a:spcPct val="50000"/>
                </a:spcBef>
              </a:pPr>
              <a:r>
                <a:rPr lang="en-GB" altLang="nb-NO" sz="1400" b="1">
                  <a:solidFill>
                    <a:schemeClr val="folHlink"/>
                  </a:solidFill>
                  <a:latin typeface="Arial" panose="020B0604020202020204" pitchFamily="34" charset="0"/>
                </a:rPr>
                <a:t>organisation</a:t>
              </a:r>
            </a:p>
          </p:txBody>
        </p:sp>
        <p:cxnSp>
          <p:nvCxnSpPr>
            <p:cNvPr id="24608" name="AutoShape 79">
              <a:extLst>
                <a:ext uri="{FF2B5EF4-FFF2-40B4-BE49-F238E27FC236}">
                  <a16:creationId xmlns:a16="http://schemas.microsoft.com/office/drawing/2014/main" id="{5007CD3B-3E1C-4D37-896E-0A8120E8E773}"/>
                </a:ext>
              </a:extLst>
            </p:cNvPr>
            <p:cNvCxnSpPr>
              <a:cxnSpLocks noChangeShapeType="1"/>
              <a:stCxn id="24581" idx="1"/>
              <a:endCxn id="24601" idx="1"/>
            </p:cNvCxnSpPr>
            <p:nvPr/>
          </p:nvCxnSpPr>
          <p:spPr bwMode="auto">
            <a:xfrm rot="10800000" flipV="1">
              <a:off x="3744" y="1389"/>
              <a:ext cx="125" cy="787"/>
            </a:xfrm>
            <a:prstGeom prst="curvedConnector3">
              <a:avLst>
                <a:gd name="adj1" fmla="val 208000"/>
              </a:avLst>
            </a:prstGeom>
            <a:noFill/>
            <a:ln w="28575">
              <a:solidFill>
                <a:schemeClr val="bg2"/>
              </a:solidFill>
              <a:prstDash val="dash"/>
              <a:round/>
              <a:headEnd/>
              <a:tailEnd type="triangle" w="med" len="med"/>
            </a:ln>
            <a:extLst>
              <a:ext uri="{909E8E84-426E-40DD-AFC4-6F175D3DCCD1}">
                <a14:hiddenFill xmlns:a14="http://schemas.microsoft.com/office/drawing/2010/main">
                  <a:noFill/>
                </a14:hiddenFill>
              </a:ext>
            </a:extLst>
          </p:spPr>
        </p:cxnSp>
        <p:sp>
          <p:nvSpPr>
            <p:cNvPr id="24609" name="AutoShape 80">
              <a:extLst>
                <a:ext uri="{FF2B5EF4-FFF2-40B4-BE49-F238E27FC236}">
                  <a16:creationId xmlns:a16="http://schemas.microsoft.com/office/drawing/2014/main" id="{1A1B16F0-92DC-4E50-B034-009D9B1B7659}"/>
                </a:ext>
              </a:extLst>
            </p:cNvPr>
            <p:cNvSpPr>
              <a:spLocks noChangeArrowheads="1"/>
            </p:cNvSpPr>
            <p:nvPr/>
          </p:nvSpPr>
          <p:spPr bwMode="auto">
            <a:xfrm>
              <a:off x="4882" y="2507"/>
              <a:ext cx="539" cy="424"/>
            </a:xfrm>
            <a:prstGeom prst="upDownArrow">
              <a:avLst>
                <a:gd name="adj1" fmla="val 50000"/>
                <a:gd name="adj2" fmla="val 20000"/>
              </a:avLst>
            </a:prstGeom>
            <a:solidFill>
              <a:schemeClr val="bg1"/>
            </a:solidFill>
            <a:ln w="28575">
              <a:solidFill>
                <a:schemeClr val="bg2"/>
              </a:solidFill>
              <a:miter lim="800000"/>
              <a:headEnd/>
              <a:tailEnd/>
            </a:ln>
          </p:spPr>
          <p:txBody>
            <a:bodyPr vert="eaVert"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da-DK" altLang="nb-NO" sz="1800" b="1">
                  <a:solidFill>
                    <a:schemeClr val="folHlink"/>
                  </a:solidFill>
                  <a:latin typeface="Arial" panose="020B0604020202020204" pitchFamily="34" charset="0"/>
                </a:rPr>
                <a:t>Info</a:t>
              </a:r>
              <a:endParaRPr lang="en-US" altLang="nb-NO" sz="1800" b="1">
                <a:solidFill>
                  <a:schemeClr val="folHlink"/>
                </a:solidFill>
                <a:latin typeface="Arial" panose="020B0604020202020204" pitchFamily="34" charset="0"/>
              </a:endParaRPr>
            </a:p>
          </p:txBody>
        </p:sp>
        <p:sp>
          <p:nvSpPr>
            <p:cNvPr id="24610" name="AutoShape 82">
              <a:extLst>
                <a:ext uri="{FF2B5EF4-FFF2-40B4-BE49-F238E27FC236}">
                  <a16:creationId xmlns:a16="http://schemas.microsoft.com/office/drawing/2014/main" id="{75DC21E1-5D4C-4038-9611-A7A64C22DEB8}"/>
                </a:ext>
              </a:extLst>
            </p:cNvPr>
            <p:cNvSpPr>
              <a:spLocks noChangeArrowheads="1"/>
            </p:cNvSpPr>
            <p:nvPr/>
          </p:nvSpPr>
          <p:spPr bwMode="auto">
            <a:xfrm>
              <a:off x="4885" y="1551"/>
              <a:ext cx="539" cy="424"/>
            </a:xfrm>
            <a:prstGeom prst="upDownArrow">
              <a:avLst>
                <a:gd name="adj1" fmla="val 50000"/>
                <a:gd name="adj2" fmla="val 20000"/>
              </a:avLst>
            </a:prstGeom>
            <a:solidFill>
              <a:schemeClr val="bg1"/>
            </a:solidFill>
            <a:ln w="28575">
              <a:solidFill>
                <a:schemeClr val="bg2"/>
              </a:solidFill>
              <a:miter lim="800000"/>
              <a:headEnd/>
              <a:tailEnd/>
            </a:ln>
          </p:spPr>
          <p:txBody>
            <a:bodyPr vert="eaVert"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da-DK" altLang="nb-NO" sz="1800" b="1">
                  <a:solidFill>
                    <a:schemeClr val="folHlink"/>
                  </a:solidFill>
                  <a:latin typeface="Arial" panose="020B0604020202020204" pitchFamily="34" charset="0"/>
                </a:rPr>
                <a:t>Info</a:t>
              </a:r>
              <a:endParaRPr lang="en-US" altLang="nb-NO" sz="1800" b="1">
                <a:solidFill>
                  <a:schemeClr val="folHlink"/>
                </a:solidFill>
                <a:latin typeface="Arial" panose="020B0604020202020204" pitchFamily="34" charset="0"/>
              </a:endParaRPr>
            </a:p>
          </p:txBody>
        </p:sp>
        <p:cxnSp>
          <p:nvCxnSpPr>
            <p:cNvPr id="24611" name="AutoShape 83">
              <a:extLst>
                <a:ext uri="{FF2B5EF4-FFF2-40B4-BE49-F238E27FC236}">
                  <a16:creationId xmlns:a16="http://schemas.microsoft.com/office/drawing/2014/main" id="{0AA0BA10-0ABA-47C1-9B69-936A32412284}"/>
                </a:ext>
              </a:extLst>
            </p:cNvPr>
            <p:cNvCxnSpPr>
              <a:cxnSpLocks noChangeShapeType="1"/>
              <a:stCxn id="24586" idx="1"/>
              <a:endCxn id="24603" idx="1"/>
            </p:cNvCxnSpPr>
            <p:nvPr/>
          </p:nvCxnSpPr>
          <p:spPr bwMode="auto">
            <a:xfrm rot="10800000" flipV="1">
              <a:off x="3789" y="1026"/>
              <a:ext cx="352" cy="855"/>
            </a:xfrm>
            <a:prstGeom prst="curvedConnector3">
              <a:avLst>
                <a:gd name="adj1" fmla="val 140907"/>
              </a:avLst>
            </a:prstGeom>
            <a:noFill/>
            <a:ln w="28575">
              <a:solidFill>
                <a:schemeClr val="bg2"/>
              </a:solidFill>
              <a:prstDash val="dash"/>
              <a:round/>
              <a:headEnd/>
              <a:tailEnd type="triangle" w="med" len="med"/>
            </a:ln>
            <a:extLst>
              <a:ext uri="{909E8E84-426E-40DD-AFC4-6F175D3DCCD1}">
                <a14:hiddenFill xmlns:a14="http://schemas.microsoft.com/office/drawing/2010/main">
                  <a:noFill/>
                </a14:hiddenFill>
              </a:ext>
            </a:extLst>
          </p:spPr>
        </p:cxnSp>
        <p:sp>
          <p:nvSpPr>
            <p:cNvPr id="24612" name="Text Box 84">
              <a:extLst>
                <a:ext uri="{FF2B5EF4-FFF2-40B4-BE49-F238E27FC236}">
                  <a16:creationId xmlns:a16="http://schemas.microsoft.com/office/drawing/2014/main" id="{5730994D-AA5F-47C2-99D9-E438D943754D}"/>
                </a:ext>
              </a:extLst>
            </p:cNvPr>
            <p:cNvSpPr txBox="1">
              <a:spLocks noChangeArrowheads="1"/>
            </p:cNvSpPr>
            <p:nvPr/>
          </p:nvSpPr>
          <p:spPr bwMode="auto">
            <a:xfrm>
              <a:off x="3555" y="500"/>
              <a:ext cx="816" cy="3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spcBef>
                  <a:spcPct val="50000"/>
                </a:spcBef>
              </a:pPr>
              <a:r>
                <a:rPr lang="en-GB" altLang="nb-NO" sz="1400" b="1">
                  <a:solidFill>
                    <a:schemeClr val="folHlink"/>
                  </a:solidFill>
                  <a:latin typeface="Arial" panose="020B0604020202020204" pitchFamily="34" charset="0"/>
                </a:rPr>
                <a:t>Line- organisation</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41">
            <a:extLst>
              <a:ext uri="{FF2B5EF4-FFF2-40B4-BE49-F238E27FC236}">
                <a16:creationId xmlns:a16="http://schemas.microsoft.com/office/drawing/2014/main" id="{07AE34A3-33B0-414C-9958-819422A14AE5}"/>
              </a:ext>
            </a:extLst>
          </p:cNvPr>
          <p:cNvSpPr>
            <a:spLocks noChangeArrowheads="1"/>
          </p:cNvSpPr>
          <p:nvPr/>
        </p:nvSpPr>
        <p:spPr bwMode="auto">
          <a:xfrm>
            <a:off x="0" y="5759450"/>
            <a:ext cx="9072563" cy="1071563"/>
          </a:xfrm>
          <a:prstGeom prst="rect">
            <a:avLst/>
          </a:prstGeom>
          <a:solidFill>
            <a:schemeClr val="bg1"/>
          </a:solidFill>
          <a:ln>
            <a:noFill/>
          </a:ln>
          <a:extLst>
            <a:ext uri="{91240B29-F687-4F45-9708-019B960494DF}">
              <a14:hiddenLine xmlns:a14="http://schemas.microsoft.com/office/drawing/2010/main" w="19050">
                <a:solidFill>
                  <a:srgbClr val="000000"/>
                </a:solidFill>
                <a:round/>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endParaRPr lang="nb-NO" altLang="nb-NO" sz="1800">
              <a:latin typeface="Arial" panose="020B0604020202020204" pitchFamily="34" charset="0"/>
            </a:endParaRPr>
          </a:p>
        </p:txBody>
      </p:sp>
      <p:sp>
        <p:nvSpPr>
          <p:cNvPr id="33" name="Rounded Rectangle 32">
            <a:extLst>
              <a:ext uri="{FF2B5EF4-FFF2-40B4-BE49-F238E27FC236}">
                <a16:creationId xmlns:a16="http://schemas.microsoft.com/office/drawing/2014/main" id="{3E7F3AD0-5A5B-49A8-9A52-E4687E68D365}"/>
              </a:ext>
            </a:extLst>
          </p:cNvPr>
          <p:cNvSpPr/>
          <p:nvPr/>
        </p:nvSpPr>
        <p:spPr bwMode="auto">
          <a:xfrm>
            <a:off x="250825" y="1773238"/>
            <a:ext cx="8639175" cy="4678362"/>
          </a:xfrm>
          <a:prstGeom prst="roundRect">
            <a:avLst>
              <a:gd name="adj" fmla="val 7134"/>
            </a:avLst>
          </a:prstGeom>
          <a:solidFill>
            <a:srgbClr val="F8F8F8"/>
          </a:solidFill>
          <a:ln>
            <a:solidFill>
              <a:srgbClr val="C0C0C0"/>
            </a:solidFill>
            <a:prstDash val="sysDash"/>
            <a:headEnd type="none" w="med" len="med"/>
            <a:tailEnd type="none" w="med" len="med"/>
          </a:ln>
          <a:effectLst/>
        </p:spPr>
        <p:style>
          <a:lnRef idx="2">
            <a:schemeClr val="accent1"/>
          </a:lnRef>
          <a:fillRef idx="1">
            <a:schemeClr val="lt1"/>
          </a:fillRef>
          <a:effectRef idx="0">
            <a:schemeClr val="accent1"/>
          </a:effectRef>
          <a:fontRef idx="minor">
            <a:schemeClr val="dk1"/>
          </a:fontRef>
        </p:style>
        <p:txBody>
          <a:bodyPr/>
          <a:lstStyle/>
          <a:p>
            <a:pPr>
              <a:defRPr/>
            </a:pPr>
            <a:endParaRPr lang="nb-NO" sz="2400" b="1">
              <a:solidFill>
                <a:schemeClr val="folHlink"/>
              </a:solidFill>
              <a:latin typeface="Arial" charset="0"/>
            </a:endParaRPr>
          </a:p>
        </p:txBody>
      </p:sp>
      <p:sp>
        <p:nvSpPr>
          <p:cNvPr id="192516" name="Title 40">
            <a:extLst>
              <a:ext uri="{FF2B5EF4-FFF2-40B4-BE49-F238E27FC236}">
                <a16:creationId xmlns:a16="http://schemas.microsoft.com/office/drawing/2014/main" id="{8C2ACCA5-A55B-4641-AB12-5CC1F7D83FBC}"/>
              </a:ext>
            </a:extLst>
          </p:cNvPr>
          <p:cNvSpPr>
            <a:spLocks noGrp="1"/>
          </p:cNvSpPr>
          <p:nvPr>
            <p:ph type="title" idx="4294967295"/>
          </p:nvPr>
        </p:nvSpPr>
        <p:spPr>
          <a:xfrm>
            <a:off x="323850" y="261938"/>
            <a:ext cx="8499475" cy="790575"/>
          </a:xfrm>
        </p:spPr>
        <p:txBody>
          <a:bodyPr lIns="91440" tIns="45720" rIns="91440" bIns="45720" anchor="ctr"/>
          <a:lstStyle/>
          <a:p>
            <a:pPr eaLnBrk="1" hangingPunct="1">
              <a:defRPr/>
            </a:pPr>
            <a:r>
              <a:rPr lang="en-GB">
                <a:ea typeface="+mj-ea"/>
              </a:rPr>
              <a:t>Level of engagement and involvement</a:t>
            </a:r>
            <a:r>
              <a:rPr lang="nb-NO">
                <a:ea typeface="+mj-ea"/>
              </a:rPr>
              <a:t> </a:t>
            </a:r>
          </a:p>
        </p:txBody>
      </p:sp>
      <p:sp>
        <p:nvSpPr>
          <p:cNvPr id="26628" name="Slide Number Placeholder 3">
            <a:extLst>
              <a:ext uri="{FF2B5EF4-FFF2-40B4-BE49-F238E27FC236}">
                <a16:creationId xmlns:a16="http://schemas.microsoft.com/office/drawing/2014/main" id="{C1FED8C6-31E5-4FBD-A015-EB218539009D}"/>
              </a:ext>
            </a:extLst>
          </p:cNvPr>
          <p:cNvSpPr txBox="1">
            <a:spLocks noGrp="1"/>
          </p:cNvSpPr>
          <p:nvPr/>
        </p:nvSpPr>
        <p:spPr bwMode="auto">
          <a:xfrm>
            <a:off x="7600950" y="146050"/>
            <a:ext cx="125095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r" eaLnBrk="1" hangingPunct="1"/>
            <a:fld id="{9605AD67-13E5-48FF-B74E-0611861524D7}" type="slidenum">
              <a:rPr lang="en-GB" altLang="nb-NO" sz="900">
                <a:solidFill>
                  <a:srgbClr val="534C45"/>
                </a:solidFill>
                <a:latin typeface="Arial" panose="020B0604020202020204" pitchFamily="34" charset="0"/>
              </a:rPr>
              <a:pPr algn="r" eaLnBrk="1" hangingPunct="1"/>
              <a:t>12</a:t>
            </a:fld>
            <a:endParaRPr lang="en-GB" altLang="nb-NO" sz="900">
              <a:solidFill>
                <a:srgbClr val="534C45"/>
              </a:solidFill>
              <a:latin typeface="Arial" panose="020B0604020202020204" pitchFamily="34" charset="0"/>
            </a:endParaRPr>
          </a:p>
        </p:txBody>
      </p:sp>
      <p:sp>
        <p:nvSpPr>
          <p:cNvPr id="26629" name="Rectangle 3">
            <a:extLst>
              <a:ext uri="{FF2B5EF4-FFF2-40B4-BE49-F238E27FC236}">
                <a16:creationId xmlns:a16="http://schemas.microsoft.com/office/drawing/2014/main" id="{474D85D2-015F-405F-B08C-4E0E9DC4CFC1}"/>
              </a:ext>
            </a:extLst>
          </p:cNvPr>
          <p:cNvSpPr>
            <a:spLocks noChangeArrowheads="1"/>
          </p:cNvSpPr>
          <p:nvPr/>
        </p:nvSpPr>
        <p:spPr bwMode="auto">
          <a:xfrm>
            <a:off x="7667625" y="2565400"/>
            <a:ext cx="9874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1600" tIns="0" rIns="21600" bIns="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200" b="1">
                <a:solidFill>
                  <a:schemeClr val="folHlink"/>
                </a:solidFill>
                <a:latin typeface="Times New Roman" panose="02020603050405020304" pitchFamily="18" charset="0"/>
                <a:cs typeface="Times New Roman" panose="02020603050405020304" pitchFamily="18" charset="0"/>
              </a:rPr>
              <a:t>“</a:t>
            </a:r>
            <a:r>
              <a:rPr lang="en-GB" altLang="ja-JP" sz="1200" b="1">
                <a:solidFill>
                  <a:schemeClr val="folHlink"/>
                </a:solidFill>
                <a:latin typeface="Times New Roman" panose="02020603050405020304" pitchFamily="18" charset="0"/>
                <a:cs typeface="Times New Roman" panose="02020603050405020304" pitchFamily="18" charset="0"/>
              </a:rPr>
              <a:t>We like to </a:t>
            </a:r>
          </a:p>
          <a:p>
            <a:pPr algn="l"/>
            <a:r>
              <a:rPr lang="en-GB" altLang="nb-NO" sz="1200" b="1">
                <a:solidFill>
                  <a:schemeClr val="folHlink"/>
                </a:solidFill>
                <a:latin typeface="Times New Roman" panose="02020603050405020304" pitchFamily="18" charset="0"/>
                <a:cs typeface="Times New Roman" panose="02020603050405020304" pitchFamily="18" charset="0"/>
              </a:rPr>
              <a:t>do it this way</a:t>
            </a:r>
            <a:r>
              <a:rPr lang="ja-JP" altLang="en-GB" sz="1200" b="1">
                <a:solidFill>
                  <a:schemeClr val="folHlink"/>
                </a:solidFill>
                <a:latin typeface="Times New Roman" panose="02020603050405020304" pitchFamily="18" charset="0"/>
                <a:cs typeface="Times New Roman" panose="02020603050405020304" pitchFamily="18" charset="0"/>
              </a:rPr>
              <a:t>”</a:t>
            </a:r>
            <a:endParaRPr lang="en-GB" altLang="nb-NO" sz="1200" b="1">
              <a:solidFill>
                <a:schemeClr val="folHlink"/>
              </a:solidFill>
              <a:latin typeface="Times New Roman" panose="02020603050405020304" pitchFamily="18" charset="0"/>
              <a:cs typeface="Times New Roman" panose="02020603050405020304" pitchFamily="18" charset="0"/>
            </a:endParaRPr>
          </a:p>
        </p:txBody>
      </p:sp>
      <p:sp>
        <p:nvSpPr>
          <p:cNvPr id="26630" name="Rectangle 4">
            <a:extLst>
              <a:ext uri="{FF2B5EF4-FFF2-40B4-BE49-F238E27FC236}">
                <a16:creationId xmlns:a16="http://schemas.microsoft.com/office/drawing/2014/main" id="{268DCE39-EE13-4B59-9950-F43EDDE30F6F}"/>
              </a:ext>
            </a:extLst>
          </p:cNvPr>
          <p:cNvSpPr>
            <a:spLocks noChangeArrowheads="1"/>
          </p:cNvSpPr>
          <p:nvPr/>
        </p:nvSpPr>
        <p:spPr bwMode="auto">
          <a:xfrm rot="-5400000">
            <a:off x="254794" y="3253582"/>
            <a:ext cx="16922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0" tIns="46035" rIns="92070" bIns="46035">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en-GB" altLang="nb-NO" sz="1200" b="1">
                <a:solidFill>
                  <a:schemeClr val="tx2"/>
                </a:solidFill>
                <a:latin typeface="Arial" panose="020B0604020202020204" pitchFamily="34" charset="0"/>
              </a:rPr>
              <a:t>Level of involvement</a:t>
            </a:r>
          </a:p>
        </p:txBody>
      </p:sp>
      <p:sp>
        <p:nvSpPr>
          <p:cNvPr id="26631" name="Arc 7">
            <a:extLst>
              <a:ext uri="{FF2B5EF4-FFF2-40B4-BE49-F238E27FC236}">
                <a16:creationId xmlns:a16="http://schemas.microsoft.com/office/drawing/2014/main" id="{35A40384-FCBD-4A48-B475-1AC083EEA0F6}"/>
              </a:ext>
            </a:extLst>
          </p:cNvPr>
          <p:cNvSpPr>
            <a:spLocks/>
          </p:cNvSpPr>
          <p:nvPr/>
        </p:nvSpPr>
        <p:spPr bwMode="auto">
          <a:xfrm>
            <a:off x="1319213" y="2135188"/>
            <a:ext cx="6121400" cy="3600450"/>
          </a:xfrm>
          <a:custGeom>
            <a:avLst/>
            <a:gdLst>
              <a:gd name="T0" fmla="*/ 1466481605 w 25552"/>
              <a:gd name="T1" fmla="*/ 60459557 h 21600"/>
              <a:gd name="T2" fmla="*/ 0 w 25552"/>
              <a:gd name="T3" fmla="*/ 589452839 h 21600"/>
              <a:gd name="T4" fmla="*/ 233126591 w 25552"/>
              <a:gd name="T5" fmla="*/ 0 h 21600"/>
              <a:gd name="T6" fmla="*/ 0 60000 65536"/>
              <a:gd name="T7" fmla="*/ 0 60000 65536"/>
              <a:gd name="T8" fmla="*/ 0 60000 65536"/>
              <a:gd name="T9" fmla="*/ 0 w 25552"/>
              <a:gd name="T10" fmla="*/ 0 h 21600"/>
              <a:gd name="T11" fmla="*/ 25552 w 25552"/>
              <a:gd name="T12" fmla="*/ 21600 h 21600"/>
            </a:gdLst>
            <a:ahLst/>
            <a:cxnLst>
              <a:cxn ang="T6">
                <a:pos x="T0" y="T1"/>
              </a:cxn>
              <a:cxn ang="T7">
                <a:pos x="T2" y="T3"/>
              </a:cxn>
              <a:cxn ang="T8">
                <a:pos x="T4" y="T5"/>
              </a:cxn>
            </a:cxnLst>
            <a:rect l="T9" t="T10" r="T11" b="T12"/>
            <a:pathLst>
              <a:path w="25552" h="21600" fill="none" extrusionOk="0">
                <a:moveTo>
                  <a:pt x="25552" y="2176"/>
                </a:moveTo>
                <a:cubicBezTo>
                  <a:pt x="24435" y="13206"/>
                  <a:pt x="15148" y="21599"/>
                  <a:pt x="4062" y="21600"/>
                </a:cubicBezTo>
                <a:cubicBezTo>
                  <a:pt x="2698" y="21600"/>
                  <a:pt x="1338" y="21470"/>
                  <a:pt x="0" y="21214"/>
                </a:cubicBezTo>
              </a:path>
              <a:path w="25552" h="21600" stroke="0" extrusionOk="0">
                <a:moveTo>
                  <a:pt x="25552" y="2176"/>
                </a:moveTo>
                <a:cubicBezTo>
                  <a:pt x="24435" y="13206"/>
                  <a:pt x="15148" y="21599"/>
                  <a:pt x="4062" y="21600"/>
                </a:cubicBezTo>
                <a:cubicBezTo>
                  <a:pt x="2698" y="21600"/>
                  <a:pt x="1338" y="21470"/>
                  <a:pt x="0" y="21214"/>
                </a:cubicBezTo>
                <a:lnTo>
                  <a:pt x="4062" y="0"/>
                </a:lnTo>
                <a:lnTo>
                  <a:pt x="25552" y="2176"/>
                </a:lnTo>
                <a:close/>
              </a:path>
            </a:pathLst>
          </a:custGeom>
          <a:noFill/>
          <a:ln w="28575" cap="rnd">
            <a:solidFill>
              <a:srgbClr val="C0C0C0"/>
            </a:solidFill>
            <a:round/>
            <a:headEnd type="none" w="sm" len="sm"/>
            <a:tailEnd type="none" w="sm" len="sm"/>
          </a:ln>
          <a:effectLst>
            <a:prstShdw prst="shdw17" dist="17961" dir="2700000">
              <a:srgbClr val="737373">
                <a:alpha val="74997"/>
              </a:srgbClr>
            </a:prstShdw>
          </a:effectLst>
          <a:extLst>
            <a:ext uri="{909E8E84-426E-40DD-AFC4-6F175D3DCCD1}">
              <a14:hiddenFill xmlns:a14="http://schemas.microsoft.com/office/drawing/2010/main">
                <a:solidFill>
                  <a:srgbClr val="FFFFFF"/>
                </a:solidFill>
              </a14:hiddenFill>
            </a:ext>
          </a:extLst>
        </p:spPr>
        <p:txBody>
          <a:bodyPr/>
          <a:lstStyle/>
          <a:p>
            <a:endParaRPr lang="nb-NO"/>
          </a:p>
        </p:txBody>
      </p:sp>
      <p:sp>
        <p:nvSpPr>
          <p:cNvPr id="26632" name="Rectangle 8">
            <a:extLst>
              <a:ext uri="{FF2B5EF4-FFF2-40B4-BE49-F238E27FC236}">
                <a16:creationId xmlns:a16="http://schemas.microsoft.com/office/drawing/2014/main" id="{26673C21-8D9A-425A-926A-4A60AFE8BB10}"/>
              </a:ext>
            </a:extLst>
          </p:cNvPr>
          <p:cNvSpPr>
            <a:spLocks noChangeArrowheads="1"/>
          </p:cNvSpPr>
          <p:nvPr/>
        </p:nvSpPr>
        <p:spPr bwMode="auto">
          <a:xfrm>
            <a:off x="395288" y="5546725"/>
            <a:ext cx="765175"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36000" rIns="72000" bIns="3600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000" b="1">
                <a:solidFill>
                  <a:schemeClr val="tx2"/>
                </a:solidFill>
                <a:latin typeface="Arial" panose="020B0604020202020204" pitchFamily="34" charset="0"/>
              </a:rPr>
              <a:t>CONTACT</a:t>
            </a:r>
          </a:p>
        </p:txBody>
      </p:sp>
      <p:sp>
        <p:nvSpPr>
          <p:cNvPr id="26633" name="Rectangle 9">
            <a:extLst>
              <a:ext uri="{FF2B5EF4-FFF2-40B4-BE49-F238E27FC236}">
                <a16:creationId xmlns:a16="http://schemas.microsoft.com/office/drawing/2014/main" id="{D71BC010-D1FE-47B8-BE30-A0A5A7F4161D}"/>
              </a:ext>
            </a:extLst>
          </p:cNvPr>
          <p:cNvSpPr>
            <a:spLocks noChangeArrowheads="1"/>
          </p:cNvSpPr>
          <p:nvPr/>
        </p:nvSpPr>
        <p:spPr bwMode="auto">
          <a:xfrm>
            <a:off x="2411413" y="5502275"/>
            <a:ext cx="86995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36000" rIns="72000" bIns="3600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000" b="1">
                <a:solidFill>
                  <a:schemeClr val="tx2"/>
                </a:solidFill>
                <a:latin typeface="Arial" panose="020B0604020202020204" pitchFamily="34" charset="0"/>
              </a:rPr>
              <a:t>ATTENTION</a:t>
            </a:r>
          </a:p>
        </p:txBody>
      </p:sp>
      <p:sp>
        <p:nvSpPr>
          <p:cNvPr id="26634" name="Rectangle 10">
            <a:extLst>
              <a:ext uri="{FF2B5EF4-FFF2-40B4-BE49-F238E27FC236}">
                <a16:creationId xmlns:a16="http://schemas.microsoft.com/office/drawing/2014/main" id="{395BC88A-E923-434E-B305-6B4A5905CD1C}"/>
              </a:ext>
            </a:extLst>
          </p:cNvPr>
          <p:cNvSpPr>
            <a:spLocks noChangeArrowheads="1"/>
          </p:cNvSpPr>
          <p:nvPr/>
        </p:nvSpPr>
        <p:spPr bwMode="auto">
          <a:xfrm>
            <a:off x="3600450" y="5041900"/>
            <a:ext cx="1258888"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lg" len="lg"/>
                <a:tailEnd type="none" w="lg" len="lg"/>
              </a14:hiddenLine>
            </a:ext>
          </a:extLst>
        </p:spPr>
        <p:txBody>
          <a:bodyPr wrap="none" lIns="72000" tIns="36000" rIns="72000" bIns="3600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000" b="1">
                <a:solidFill>
                  <a:schemeClr val="tx2"/>
                </a:solidFill>
                <a:latin typeface="Arial" panose="020B0604020202020204" pitchFamily="34" charset="0"/>
              </a:rPr>
              <a:t>UNDERSTANDING</a:t>
            </a:r>
          </a:p>
        </p:txBody>
      </p:sp>
      <p:sp>
        <p:nvSpPr>
          <p:cNvPr id="26635" name="Rectangle 11">
            <a:extLst>
              <a:ext uri="{FF2B5EF4-FFF2-40B4-BE49-F238E27FC236}">
                <a16:creationId xmlns:a16="http://schemas.microsoft.com/office/drawing/2014/main" id="{613BBA1A-BEDC-44F5-93CC-35A4F0CB3B74}"/>
              </a:ext>
            </a:extLst>
          </p:cNvPr>
          <p:cNvSpPr>
            <a:spLocks noChangeArrowheads="1"/>
          </p:cNvSpPr>
          <p:nvPr/>
        </p:nvSpPr>
        <p:spPr bwMode="auto">
          <a:xfrm>
            <a:off x="4845050" y="4430713"/>
            <a:ext cx="1052513"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36000" rIns="72000" bIns="3600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000" b="1">
                <a:solidFill>
                  <a:schemeClr val="tx2"/>
                </a:solidFill>
                <a:latin typeface="Arial" panose="020B0604020202020204" pitchFamily="34" charset="0"/>
              </a:rPr>
              <a:t>ENGAGEMENT</a:t>
            </a:r>
          </a:p>
        </p:txBody>
      </p:sp>
      <p:sp>
        <p:nvSpPr>
          <p:cNvPr id="26636" name="Rectangle 12">
            <a:extLst>
              <a:ext uri="{FF2B5EF4-FFF2-40B4-BE49-F238E27FC236}">
                <a16:creationId xmlns:a16="http://schemas.microsoft.com/office/drawing/2014/main" id="{DB8E2261-7B71-47E2-8E07-BEA1450E130C}"/>
              </a:ext>
            </a:extLst>
          </p:cNvPr>
          <p:cNvSpPr>
            <a:spLocks noChangeArrowheads="1"/>
          </p:cNvSpPr>
          <p:nvPr/>
        </p:nvSpPr>
        <p:spPr bwMode="auto">
          <a:xfrm>
            <a:off x="5435600" y="3800475"/>
            <a:ext cx="1058863"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36000" rIns="72000" bIns="3600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000" b="1">
                <a:solidFill>
                  <a:schemeClr val="tx2"/>
                </a:solidFill>
                <a:latin typeface="Arial" panose="020B0604020202020204" pitchFamily="34" charset="0"/>
              </a:rPr>
              <a:t>INVOLVEMENT</a:t>
            </a:r>
          </a:p>
        </p:txBody>
      </p:sp>
      <p:sp>
        <p:nvSpPr>
          <p:cNvPr id="26637" name="Rectangle 14">
            <a:extLst>
              <a:ext uri="{FF2B5EF4-FFF2-40B4-BE49-F238E27FC236}">
                <a16:creationId xmlns:a16="http://schemas.microsoft.com/office/drawing/2014/main" id="{670D1D38-758F-48E9-B0A5-069128C7A45D}"/>
              </a:ext>
            </a:extLst>
          </p:cNvPr>
          <p:cNvSpPr>
            <a:spLocks noChangeArrowheads="1"/>
          </p:cNvSpPr>
          <p:nvPr/>
        </p:nvSpPr>
        <p:spPr bwMode="auto">
          <a:xfrm>
            <a:off x="3708400" y="5661025"/>
            <a:ext cx="1392238"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1600" tIns="0" rIns="21600" bIns="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200" b="1">
                <a:solidFill>
                  <a:schemeClr val="folHlink"/>
                </a:solidFill>
                <a:latin typeface="Times New Roman" panose="02020603050405020304" pitchFamily="18" charset="0"/>
                <a:cs typeface="Times New Roman" panose="02020603050405020304" pitchFamily="18" charset="0"/>
              </a:rPr>
              <a:t>“</a:t>
            </a:r>
            <a:r>
              <a:rPr lang="en-GB" altLang="ja-JP" sz="1200" b="1">
                <a:solidFill>
                  <a:schemeClr val="folHlink"/>
                </a:solidFill>
                <a:latin typeface="Times New Roman" panose="02020603050405020304" pitchFamily="18" charset="0"/>
                <a:cs typeface="Times New Roman" panose="02020603050405020304" pitchFamily="18" charset="0"/>
              </a:rPr>
              <a:t>I know the subject</a:t>
            </a:r>
            <a:r>
              <a:rPr lang="nb-NO" altLang="nb-NO" sz="1200" b="1">
                <a:solidFill>
                  <a:schemeClr val="folHlink"/>
                </a:solidFill>
                <a:latin typeface="Times New Roman" panose="02020603050405020304" pitchFamily="18" charset="0"/>
                <a:cs typeface="Times New Roman" panose="02020603050405020304" pitchFamily="18" charset="0"/>
              </a:rPr>
              <a:t>”</a:t>
            </a:r>
          </a:p>
        </p:txBody>
      </p:sp>
      <p:sp>
        <p:nvSpPr>
          <p:cNvPr id="26638" name="Rectangle 15">
            <a:extLst>
              <a:ext uri="{FF2B5EF4-FFF2-40B4-BE49-F238E27FC236}">
                <a16:creationId xmlns:a16="http://schemas.microsoft.com/office/drawing/2014/main" id="{CE17AB3B-34E0-48B0-AAF2-D122729A2C6F}"/>
              </a:ext>
            </a:extLst>
          </p:cNvPr>
          <p:cNvSpPr>
            <a:spLocks noChangeArrowheads="1"/>
          </p:cNvSpPr>
          <p:nvPr/>
        </p:nvSpPr>
        <p:spPr bwMode="auto">
          <a:xfrm>
            <a:off x="5364163" y="5157788"/>
            <a:ext cx="820737"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lg" len="lg"/>
                <a:tailEnd type="none" w="lg" len="lg"/>
              </a14:hiddenLine>
            </a:ext>
          </a:extLst>
        </p:spPr>
        <p:txBody>
          <a:bodyPr wrap="none" lIns="21600" tIns="0" rIns="21600" bIns="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200" b="1">
                <a:solidFill>
                  <a:schemeClr val="folHlink"/>
                </a:solidFill>
                <a:latin typeface="Times New Roman" panose="02020603050405020304" pitchFamily="18" charset="0"/>
                <a:cs typeface="Times New Roman" panose="02020603050405020304" pitchFamily="18" charset="0"/>
              </a:rPr>
              <a:t>“</a:t>
            </a:r>
            <a:r>
              <a:rPr lang="en-GB" altLang="ja-JP" sz="1200" b="1">
                <a:solidFill>
                  <a:schemeClr val="folHlink"/>
                </a:solidFill>
                <a:latin typeface="Times New Roman" panose="02020603050405020304" pitchFamily="18" charset="0"/>
                <a:cs typeface="Times New Roman" panose="02020603050405020304" pitchFamily="18" charset="0"/>
              </a:rPr>
              <a:t>I see </a:t>
            </a:r>
          </a:p>
          <a:p>
            <a:pPr algn="l"/>
            <a:r>
              <a:rPr lang="en-GB" altLang="nb-NO" sz="1200" b="1">
                <a:solidFill>
                  <a:schemeClr val="folHlink"/>
                </a:solidFill>
                <a:latin typeface="Times New Roman" panose="02020603050405020304" pitchFamily="18" charset="0"/>
                <a:cs typeface="Times New Roman" panose="02020603050405020304" pitchFamily="18" charset="0"/>
              </a:rPr>
              <a:t>implication </a:t>
            </a:r>
          </a:p>
          <a:p>
            <a:pPr algn="l"/>
            <a:r>
              <a:rPr lang="en-GB" altLang="nb-NO" sz="1200" b="1">
                <a:solidFill>
                  <a:schemeClr val="folHlink"/>
                </a:solidFill>
                <a:latin typeface="Times New Roman" panose="02020603050405020304" pitchFamily="18" charset="0"/>
                <a:cs typeface="Times New Roman" panose="02020603050405020304" pitchFamily="18" charset="0"/>
              </a:rPr>
              <a:t>of this</a:t>
            </a:r>
            <a:r>
              <a:rPr lang="nb-NO" altLang="nb-NO" sz="1200" b="1">
                <a:solidFill>
                  <a:schemeClr val="folHlink"/>
                </a:solidFill>
                <a:latin typeface="Times New Roman" panose="02020603050405020304" pitchFamily="18" charset="0"/>
                <a:cs typeface="Times New Roman" panose="02020603050405020304" pitchFamily="18" charset="0"/>
              </a:rPr>
              <a:t>”</a:t>
            </a:r>
          </a:p>
        </p:txBody>
      </p:sp>
      <p:sp>
        <p:nvSpPr>
          <p:cNvPr id="26639" name="Rectangle 16">
            <a:extLst>
              <a:ext uri="{FF2B5EF4-FFF2-40B4-BE49-F238E27FC236}">
                <a16:creationId xmlns:a16="http://schemas.microsoft.com/office/drawing/2014/main" id="{22750B23-E24C-4DB7-AC55-688A4EDF3500}"/>
              </a:ext>
            </a:extLst>
          </p:cNvPr>
          <p:cNvSpPr>
            <a:spLocks noChangeArrowheads="1"/>
          </p:cNvSpPr>
          <p:nvPr/>
        </p:nvSpPr>
        <p:spPr bwMode="auto">
          <a:xfrm>
            <a:off x="6332538" y="4619625"/>
            <a:ext cx="1058862"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1600" tIns="0" rIns="21600" bIns="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200" b="1">
                <a:solidFill>
                  <a:schemeClr val="folHlink"/>
                </a:solidFill>
                <a:latin typeface="Times New Roman" panose="02020603050405020304" pitchFamily="18" charset="0"/>
                <a:cs typeface="Times New Roman" panose="02020603050405020304" pitchFamily="18" charset="0"/>
              </a:rPr>
              <a:t>“</a:t>
            </a:r>
            <a:r>
              <a:rPr lang="en-GB" altLang="ja-JP" sz="1200" b="1">
                <a:solidFill>
                  <a:schemeClr val="folHlink"/>
                </a:solidFill>
                <a:latin typeface="Times New Roman" panose="02020603050405020304" pitchFamily="18" charset="0"/>
                <a:cs typeface="Times New Roman" panose="02020603050405020304" pitchFamily="18" charset="0"/>
              </a:rPr>
              <a:t>This looks ok</a:t>
            </a:r>
            <a:r>
              <a:rPr lang="ja-JP" altLang="en-GB" sz="1200" b="1">
                <a:solidFill>
                  <a:schemeClr val="folHlink"/>
                </a:solidFill>
                <a:latin typeface="Times New Roman" panose="02020603050405020304" pitchFamily="18" charset="0"/>
                <a:cs typeface="Times New Roman" panose="02020603050405020304" pitchFamily="18" charset="0"/>
              </a:rPr>
              <a:t>”</a:t>
            </a:r>
            <a:endParaRPr lang="en-GB" altLang="nb-NO" sz="1200" b="1">
              <a:solidFill>
                <a:schemeClr val="folHlink"/>
              </a:solidFill>
              <a:latin typeface="Times New Roman" panose="02020603050405020304" pitchFamily="18" charset="0"/>
              <a:cs typeface="Times New Roman" panose="02020603050405020304" pitchFamily="18" charset="0"/>
            </a:endParaRPr>
          </a:p>
        </p:txBody>
      </p:sp>
      <p:sp>
        <p:nvSpPr>
          <p:cNvPr id="26640" name="Rectangle 17">
            <a:extLst>
              <a:ext uri="{FF2B5EF4-FFF2-40B4-BE49-F238E27FC236}">
                <a16:creationId xmlns:a16="http://schemas.microsoft.com/office/drawing/2014/main" id="{80DE5DA8-071B-4F4C-8241-E9C1772B1526}"/>
              </a:ext>
            </a:extLst>
          </p:cNvPr>
          <p:cNvSpPr>
            <a:spLocks noChangeArrowheads="1"/>
          </p:cNvSpPr>
          <p:nvPr/>
        </p:nvSpPr>
        <p:spPr bwMode="auto">
          <a:xfrm>
            <a:off x="7031038" y="3983038"/>
            <a:ext cx="560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1600" tIns="0" rIns="21600" bIns="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ja-JP" altLang="en-GB" sz="1200" b="1">
                <a:solidFill>
                  <a:schemeClr val="folHlink"/>
                </a:solidFill>
                <a:latin typeface="Times New Roman" panose="02020603050405020304" pitchFamily="18" charset="0"/>
                <a:cs typeface="Times New Roman" panose="02020603050405020304" pitchFamily="18" charset="0"/>
              </a:rPr>
              <a:t>“</a:t>
            </a:r>
            <a:r>
              <a:rPr lang="en-GB" altLang="ja-JP" sz="1200" b="1">
                <a:solidFill>
                  <a:schemeClr val="folHlink"/>
                </a:solidFill>
                <a:latin typeface="Times New Roman" panose="02020603050405020304" pitchFamily="18" charset="0"/>
                <a:cs typeface="Times New Roman" panose="02020603050405020304" pitchFamily="18" charset="0"/>
              </a:rPr>
              <a:t>Let us </a:t>
            </a:r>
          </a:p>
          <a:p>
            <a:pPr algn="l"/>
            <a:r>
              <a:rPr lang="en-GB" altLang="nb-NO" sz="1200" b="1">
                <a:solidFill>
                  <a:schemeClr val="folHlink"/>
                </a:solidFill>
                <a:latin typeface="Times New Roman" panose="02020603050405020304" pitchFamily="18" charset="0"/>
                <a:cs typeface="Times New Roman" panose="02020603050405020304" pitchFamily="18" charset="0"/>
              </a:rPr>
              <a:t>test it</a:t>
            </a:r>
            <a:r>
              <a:rPr lang="ja-JP" altLang="en-GB" sz="1200" b="1">
                <a:solidFill>
                  <a:schemeClr val="folHlink"/>
                </a:solidFill>
                <a:latin typeface="Times New Roman" panose="02020603050405020304" pitchFamily="18" charset="0"/>
                <a:cs typeface="Times New Roman" panose="02020603050405020304" pitchFamily="18" charset="0"/>
              </a:rPr>
              <a:t>”</a:t>
            </a:r>
            <a:endParaRPr lang="en-GB" altLang="nb-NO" sz="1200" b="1">
              <a:solidFill>
                <a:schemeClr val="folHlink"/>
              </a:solidFill>
              <a:latin typeface="Times New Roman" panose="02020603050405020304" pitchFamily="18" charset="0"/>
              <a:cs typeface="Times New Roman" panose="02020603050405020304" pitchFamily="18" charset="0"/>
            </a:endParaRPr>
          </a:p>
        </p:txBody>
      </p:sp>
      <p:sp>
        <p:nvSpPr>
          <p:cNvPr id="26641" name="Rectangle 18">
            <a:extLst>
              <a:ext uri="{FF2B5EF4-FFF2-40B4-BE49-F238E27FC236}">
                <a16:creationId xmlns:a16="http://schemas.microsoft.com/office/drawing/2014/main" id="{38A506EB-801C-4F24-AE1D-89B57F12780C}"/>
              </a:ext>
            </a:extLst>
          </p:cNvPr>
          <p:cNvSpPr>
            <a:spLocks noChangeArrowheads="1"/>
          </p:cNvSpPr>
          <p:nvPr/>
        </p:nvSpPr>
        <p:spPr bwMode="auto">
          <a:xfrm>
            <a:off x="7424738" y="6113463"/>
            <a:ext cx="5397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0" tIns="46035" rIns="92070" bIns="46035">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200" b="1">
                <a:solidFill>
                  <a:schemeClr val="tx2"/>
                </a:solidFill>
                <a:latin typeface="Arial" panose="020B0604020202020204" pitchFamily="34" charset="0"/>
              </a:rPr>
              <a:t>Time</a:t>
            </a:r>
          </a:p>
        </p:txBody>
      </p:sp>
      <p:sp>
        <p:nvSpPr>
          <p:cNvPr id="26642" name="Rectangle 24">
            <a:extLst>
              <a:ext uri="{FF2B5EF4-FFF2-40B4-BE49-F238E27FC236}">
                <a16:creationId xmlns:a16="http://schemas.microsoft.com/office/drawing/2014/main" id="{4AA7F72A-25FC-466D-A07F-30B29C8359C3}"/>
              </a:ext>
            </a:extLst>
          </p:cNvPr>
          <p:cNvSpPr>
            <a:spLocks noChangeArrowheads="1"/>
          </p:cNvSpPr>
          <p:nvPr/>
        </p:nvSpPr>
        <p:spPr bwMode="auto">
          <a:xfrm>
            <a:off x="6164263" y="2355850"/>
            <a:ext cx="1019175"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lg" len="lg"/>
                <a:tailEnd type="none" w="lg" len="lg"/>
              </a14:hiddenLine>
            </a:ext>
          </a:extLst>
        </p:spPr>
        <p:txBody>
          <a:bodyPr wrap="none" lIns="72000" tIns="36000" rIns="72000" bIns="3600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nb-NO" altLang="nb-NO" sz="1000" b="1">
                <a:solidFill>
                  <a:schemeClr val="tx2"/>
                </a:solidFill>
                <a:latin typeface="Arial" panose="020B0604020202020204" pitchFamily="34" charset="0"/>
              </a:rPr>
              <a:t>COMMITMENT</a:t>
            </a:r>
          </a:p>
        </p:txBody>
      </p:sp>
      <p:grpSp>
        <p:nvGrpSpPr>
          <p:cNvPr id="26643" name="AutoShape 44">
            <a:extLst>
              <a:ext uri="{FF2B5EF4-FFF2-40B4-BE49-F238E27FC236}">
                <a16:creationId xmlns:a16="http://schemas.microsoft.com/office/drawing/2014/main" id="{B36225E0-3F6E-44DE-9C99-A6931B0FABAD}"/>
              </a:ext>
            </a:extLst>
          </p:cNvPr>
          <p:cNvGrpSpPr>
            <a:grpSpLocks/>
          </p:cNvGrpSpPr>
          <p:nvPr/>
        </p:nvGrpSpPr>
        <p:grpSpPr bwMode="auto">
          <a:xfrm>
            <a:off x="3279775" y="5499100"/>
            <a:ext cx="427038" cy="334963"/>
            <a:chOff x="2066" y="3464"/>
            <a:chExt cx="269" cy="211"/>
          </a:xfrm>
        </p:grpSpPr>
        <p:pic>
          <p:nvPicPr>
            <p:cNvPr id="26668" name="AutoShape 44">
              <a:extLst>
                <a:ext uri="{FF2B5EF4-FFF2-40B4-BE49-F238E27FC236}">
                  <a16:creationId xmlns:a16="http://schemas.microsoft.com/office/drawing/2014/main" id="{C4D8E61A-44A7-49A6-8724-8D821708DA6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6" y="3464"/>
              <a:ext cx="269" cy="211"/>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669" name="Text Box 22">
              <a:extLst>
                <a:ext uri="{FF2B5EF4-FFF2-40B4-BE49-F238E27FC236}">
                  <a16:creationId xmlns:a16="http://schemas.microsoft.com/office/drawing/2014/main" id="{DB522A9E-C7FA-4790-B333-3F11B8D3F802}"/>
                </a:ext>
              </a:extLst>
            </p:cNvPr>
            <p:cNvSpPr txBox="1">
              <a:spLocks noChangeArrowheads="1"/>
            </p:cNvSpPr>
            <p:nvPr/>
          </p:nvSpPr>
          <p:spPr bwMode="auto">
            <a:xfrm>
              <a:off x="2113" y="3498"/>
              <a:ext cx="168" cy="122"/>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nb-NO" altLang="nb-NO" sz="1000" b="1">
                  <a:solidFill>
                    <a:srgbClr val="F8F8F8"/>
                  </a:solidFill>
                  <a:latin typeface="Arial" panose="020B0604020202020204" pitchFamily="34" charset="0"/>
                </a:rPr>
                <a:t>N2</a:t>
              </a:r>
            </a:p>
          </p:txBody>
        </p:sp>
      </p:grpSp>
      <p:grpSp>
        <p:nvGrpSpPr>
          <p:cNvPr id="26644" name="AutoShape 44">
            <a:extLst>
              <a:ext uri="{FF2B5EF4-FFF2-40B4-BE49-F238E27FC236}">
                <a16:creationId xmlns:a16="http://schemas.microsoft.com/office/drawing/2014/main" id="{D396B56F-C2C4-4C91-9A17-FD3F044E4F95}"/>
              </a:ext>
            </a:extLst>
          </p:cNvPr>
          <p:cNvGrpSpPr>
            <a:grpSpLocks/>
          </p:cNvGrpSpPr>
          <p:nvPr/>
        </p:nvGrpSpPr>
        <p:grpSpPr bwMode="auto">
          <a:xfrm>
            <a:off x="4852988" y="5029200"/>
            <a:ext cx="425450" cy="334963"/>
            <a:chOff x="3057" y="3168"/>
            <a:chExt cx="268" cy="211"/>
          </a:xfrm>
        </p:grpSpPr>
        <p:pic>
          <p:nvPicPr>
            <p:cNvPr id="26666" name="AutoShape 44">
              <a:extLst>
                <a:ext uri="{FF2B5EF4-FFF2-40B4-BE49-F238E27FC236}">
                  <a16:creationId xmlns:a16="http://schemas.microsoft.com/office/drawing/2014/main" id="{CCEBB5EA-723F-4699-9E0C-2BB44C3B4EA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7" y="3168"/>
              <a:ext cx="268" cy="211"/>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667" name="Text Box 25">
              <a:extLst>
                <a:ext uri="{FF2B5EF4-FFF2-40B4-BE49-F238E27FC236}">
                  <a16:creationId xmlns:a16="http://schemas.microsoft.com/office/drawing/2014/main" id="{9F77EFB1-CAA0-4967-A495-C42C64EEF2B9}"/>
                </a:ext>
              </a:extLst>
            </p:cNvPr>
            <p:cNvSpPr txBox="1">
              <a:spLocks noChangeArrowheads="1"/>
            </p:cNvSpPr>
            <p:nvPr/>
          </p:nvSpPr>
          <p:spPr bwMode="auto">
            <a:xfrm>
              <a:off x="3103" y="3205"/>
              <a:ext cx="168" cy="123"/>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nb-NO" altLang="nb-NO" sz="1000" b="1">
                  <a:solidFill>
                    <a:srgbClr val="F8F8F8"/>
                  </a:solidFill>
                  <a:latin typeface="Arial" panose="020B0604020202020204" pitchFamily="34" charset="0"/>
                </a:rPr>
                <a:t>N3</a:t>
              </a:r>
            </a:p>
          </p:txBody>
        </p:sp>
      </p:grpSp>
      <p:grpSp>
        <p:nvGrpSpPr>
          <p:cNvPr id="26645" name="AutoShape 44">
            <a:extLst>
              <a:ext uri="{FF2B5EF4-FFF2-40B4-BE49-F238E27FC236}">
                <a16:creationId xmlns:a16="http://schemas.microsoft.com/office/drawing/2014/main" id="{9D57A180-818E-4DF0-A044-1CBD770E7DAB}"/>
              </a:ext>
            </a:extLst>
          </p:cNvPr>
          <p:cNvGrpSpPr>
            <a:grpSpLocks/>
          </p:cNvGrpSpPr>
          <p:nvPr/>
        </p:nvGrpSpPr>
        <p:grpSpPr bwMode="auto">
          <a:xfrm>
            <a:off x="5919788" y="4389438"/>
            <a:ext cx="431800" cy="334962"/>
            <a:chOff x="3729" y="2765"/>
            <a:chExt cx="272" cy="211"/>
          </a:xfrm>
        </p:grpSpPr>
        <p:pic>
          <p:nvPicPr>
            <p:cNvPr id="26664" name="AutoShape 44">
              <a:extLst>
                <a:ext uri="{FF2B5EF4-FFF2-40B4-BE49-F238E27FC236}">
                  <a16:creationId xmlns:a16="http://schemas.microsoft.com/office/drawing/2014/main" id="{8EDC696A-2002-452E-B55E-664809D30A68}"/>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9" y="2765"/>
              <a:ext cx="272" cy="211"/>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665" name="Text Box 28">
              <a:extLst>
                <a:ext uri="{FF2B5EF4-FFF2-40B4-BE49-F238E27FC236}">
                  <a16:creationId xmlns:a16="http://schemas.microsoft.com/office/drawing/2014/main" id="{02B57354-3886-44B9-959C-542D59B96CD1}"/>
                </a:ext>
              </a:extLst>
            </p:cNvPr>
            <p:cNvSpPr txBox="1">
              <a:spLocks noChangeArrowheads="1"/>
            </p:cNvSpPr>
            <p:nvPr/>
          </p:nvSpPr>
          <p:spPr bwMode="auto">
            <a:xfrm>
              <a:off x="3778" y="2801"/>
              <a:ext cx="168" cy="123"/>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nb-NO" altLang="nb-NO" sz="1000" b="1">
                  <a:solidFill>
                    <a:srgbClr val="F8F8F8"/>
                  </a:solidFill>
                  <a:latin typeface="Arial" panose="020B0604020202020204" pitchFamily="34" charset="0"/>
                </a:rPr>
                <a:t>N4</a:t>
              </a:r>
            </a:p>
          </p:txBody>
        </p:sp>
      </p:grpSp>
      <p:cxnSp>
        <p:nvCxnSpPr>
          <p:cNvPr id="26646" name="Straight Connector 33">
            <a:extLst>
              <a:ext uri="{FF2B5EF4-FFF2-40B4-BE49-F238E27FC236}">
                <a16:creationId xmlns:a16="http://schemas.microsoft.com/office/drawing/2014/main" id="{28F6C928-E19C-4E4B-99DB-44328C27CB89}"/>
              </a:ext>
            </a:extLst>
          </p:cNvPr>
          <p:cNvCxnSpPr>
            <a:cxnSpLocks noChangeShapeType="1"/>
          </p:cNvCxnSpPr>
          <p:nvPr/>
        </p:nvCxnSpPr>
        <p:spPr bwMode="auto">
          <a:xfrm rot="16200000" flipV="1">
            <a:off x="3333750" y="5913438"/>
            <a:ext cx="322263" cy="1587"/>
          </a:xfrm>
          <a:prstGeom prst="line">
            <a:avLst/>
          </a:prstGeom>
          <a:noFill/>
          <a:ln w="28575">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26647" name="Straight Connector 34">
            <a:extLst>
              <a:ext uri="{FF2B5EF4-FFF2-40B4-BE49-F238E27FC236}">
                <a16:creationId xmlns:a16="http://schemas.microsoft.com/office/drawing/2014/main" id="{56D3DFEE-1461-4EAA-9442-1803C92855A1}"/>
              </a:ext>
            </a:extLst>
          </p:cNvPr>
          <p:cNvCxnSpPr>
            <a:cxnSpLocks noChangeShapeType="1"/>
          </p:cNvCxnSpPr>
          <p:nvPr/>
        </p:nvCxnSpPr>
        <p:spPr bwMode="auto">
          <a:xfrm rot="16200000" flipV="1">
            <a:off x="4667250" y="5681663"/>
            <a:ext cx="785813" cy="1587"/>
          </a:xfrm>
          <a:prstGeom prst="line">
            <a:avLst/>
          </a:prstGeom>
          <a:noFill/>
          <a:ln w="28575">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26648" name="Straight Connector 35">
            <a:extLst>
              <a:ext uri="{FF2B5EF4-FFF2-40B4-BE49-F238E27FC236}">
                <a16:creationId xmlns:a16="http://schemas.microsoft.com/office/drawing/2014/main" id="{114A26C7-DA3F-4E6F-B6FB-7128BC03D311}"/>
              </a:ext>
            </a:extLst>
          </p:cNvPr>
          <p:cNvCxnSpPr>
            <a:cxnSpLocks noChangeShapeType="1"/>
          </p:cNvCxnSpPr>
          <p:nvPr/>
        </p:nvCxnSpPr>
        <p:spPr bwMode="auto">
          <a:xfrm rot="16200000" flipV="1">
            <a:off x="5424487" y="5360988"/>
            <a:ext cx="1427163" cy="1588"/>
          </a:xfrm>
          <a:prstGeom prst="line">
            <a:avLst/>
          </a:prstGeom>
          <a:noFill/>
          <a:ln w="28575">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26649" name="Straight Connector 36">
            <a:extLst>
              <a:ext uri="{FF2B5EF4-FFF2-40B4-BE49-F238E27FC236}">
                <a16:creationId xmlns:a16="http://schemas.microsoft.com/office/drawing/2014/main" id="{49965ADE-E57F-4C42-A13F-7A0854EFD1C3}"/>
              </a:ext>
            </a:extLst>
          </p:cNvPr>
          <p:cNvCxnSpPr>
            <a:cxnSpLocks noChangeShapeType="1"/>
          </p:cNvCxnSpPr>
          <p:nvPr/>
        </p:nvCxnSpPr>
        <p:spPr bwMode="auto">
          <a:xfrm rot="5400000" flipH="1" flipV="1">
            <a:off x="5757863" y="5048250"/>
            <a:ext cx="2043112" cy="7938"/>
          </a:xfrm>
          <a:prstGeom prst="line">
            <a:avLst/>
          </a:prstGeom>
          <a:noFill/>
          <a:ln w="28575">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26650" name="Straight Connector 37">
            <a:extLst>
              <a:ext uri="{FF2B5EF4-FFF2-40B4-BE49-F238E27FC236}">
                <a16:creationId xmlns:a16="http://schemas.microsoft.com/office/drawing/2014/main" id="{DC5D7550-033E-4427-8533-DDC69321FCBF}"/>
              </a:ext>
            </a:extLst>
          </p:cNvPr>
          <p:cNvCxnSpPr>
            <a:cxnSpLocks noChangeShapeType="1"/>
          </p:cNvCxnSpPr>
          <p:nvPr/>
        </p:nvCxnSpPr>
        <p:spPr bwMode="auto">
          <a:xfrm rot="5400000" flipH="1" flipV="1">
            <a:off x="5702300" y="4318001"/>
            <a:ext cx="3487737" cy="4762"/>
          </a:xfrm>
          <a:prstGeom prst="line">
            <a:avLst/>
          </a:prstGeom>
          <a:noFill/>
          <a:ln w="28575">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39" name="Straight Arrow Connector 38">
            <a:extLst>
              <a:ext uri="{FF2B5EF4-FFF2-40B4-BE49-F238E27FC236}">
                <a16:creationId xmlns:a16="http://schemas.microsoft.com/office/drawing/2014/main" id="{0835D66B-11B0-482C-982A-63B0E61C2CBF}"/>
              </a:ext>
            </a:extLst>
          </p:cNvPr>
          <p:cNvCxnSpPr>
            <a:cxnSpLocks noChangeShapeType="1"/>
          </p:cNvCxnSpPr>
          <p:nvPr/>
        </p:nvCxnSpPr>
        <p:spPr bwMode="auto">
          <a:xfrm rot="5400000" flipH="1" flipV="1">
            <a:off x="-619125" y="4113213"/>
            <a:ext cx="3929063" cy="1587"/>
          </a:xfrm>
          <a:prstGeom prst="straightConnector1">
            <a:avLst/>
          </a:prstGeom>
          <a:noFill/>
          <a:ln w="38100">
            <a:solidFill>
              <a:schemeClr val="accent1"/>
            </a:solidFill>
            <a:round/>
            <a:headEnd/>
            <a:tailEnd type="arrow" w="med" len="med"/>
          </a:ln>
          <a:effectLst>
            <a:outerShdw blurRad="63500" dist="23000" dir="5400000" rotWithShape="0">
              <a:srgbClr val="000000">
                <a:alpha val="34999"/>
              </a:srgbClr>
            </a:outerShdw>
          </a:effectLst>
          <a:extLst>
            <a:ext uri="{909E8E84-426E-40dd-AFC4-6F175D3DCCD1}">
              <a14:hiddenFill xmlns="" xmlns:a14="http://schemas.microsoft.com/office/drawing/2010/main">
                <a:noFill/>
              </a14:hiddenFill>
            </a:ext>
          </a:extLst>
        </p:spPr>
      </p:cxnSp>
      <p:cxnSp>
        <p:nvCxnSpPr>
          <p:cNvPr id="40" name="Straight Arrow Connector 39">
            <a:extLst>
              <a:ext uri="{FF2B5EF4-FFF2-40B4-BE49-F238E27FC236}">
                <a16:creationId xmlns:a16="http://schemas.microsoft.com/office/drawing/2014/main" id="{6A96EC68-1CCB-41D7-9E7B-224AF80FA324}"/>
              </a:ext>
            </a:extLst>
          </p:cNvPr>
          <p:cNvCxnSpPr>
            <a:cxnSpLocks noChangeShapeType="1"/>
          </p:cNvCxnSpPr>
          <p:nvPr/>
        </p:nvCxnSpPr>
        <p:spPr bwMode="auto">
          <a:xfrm>
            <a:off x="1344613" y="6078538"/>
            <a:ext cx="6716712" cy="1587"/>
          </a:xfrm>
          <a:prstGeom prst="straightConnector1">
            <a:avLst/>
          </a:prstGeom>
          <a:noFill/>
          <a:ln w="38100">
            <a:solidFill>
              <a:schemeClr val="accent1"/>
            </a:solidFill>
            <a:round/>
            <a:headEnd/>
            <a:tailEnd type="arrow" w="med" len="med"/>
          </a:ln>
          <a:effectLst>
            <a:outerShdw blurRad="63500" dist="23000" dir="5400000" rotWithShape="0">
              <a:srgbClr val="000000">
                <a:alpha val="34999"/>
              </a:srgbClr>
            </a:outerShdw>
          </a:effectLst>
          <a:extLst>
            <a:ext uri="{909E8E84-426E-40dd-AFC4-6F175D3DCCD1}">
              <a14:hiddenFill xmlns="" xmlns:a14="http://schemas.microsoft.com/office/drawing/2010/main">
                <a:noFill/>
              </a14:hiddenFill>
            </a:ext>
          </a:extLst>
        </p:spPr>
      </p:cxnSp>
      <p:grpSp>
        <p:nvGrpSpPr>
          <p:cNvPr id="26653" name="AutoShape 44">
            <a:extLst>
              <a:ext uri="{FF2B5EF4-FFF2-40B4-BE49-F238E27FC236}">
                <a16:creationId xmlns:a16="http://schemas.microsoft.com/office/drawing/2014/main" id="{0DF20242-6809-401A-8792-348B01626E97}"/>
              </a:ext>
            </a:extLst>
          </p:cNvPr>
          <p:cNvGrpSpPr>
            <a:grpSpLocks/>
          </p:cNvGrpSpPr>
          <p:nvPr/>
        </p:nvGrpSpPr>
        <p:grpSpPr bwMode="auto">
          <a:xfrm>
            <a:off x="6589713" y="3773488"/>
            <a:ext cx="427037" cy="334962"/>
            <a:chOff x="4151" y="2377"/>
            <a:chExt cx="269" cy="211"/>
          </a:xfrm>
        </p:grpSpPr>
        <p:pic>
          <p:nvPicPr>
            <p:cNvPr id="26662" name="AutoShape 44">
              <a:extLst>
                <a:ext uri="{FF2B5EF4-FFF2-40B4-BE49-F238E27FC236}">
                  <a16:creationId xmlns:a16="http://schemas.microsoft.com/office/drawing/2014/main" id="{FC661581-D6F7-4EAE-B45F-EFFE1BC21D7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51" y="2377"/>
              <a:ext cx="269" cy="211"/>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663" name="Text Box 38">
              <a:extLst>
                <a:ext uri="{FF2B5EF4-FFF2-40B4-BE49-F238E27FC236}">
                  <a16:creationId xmlns:a16="http://schemas.microsoft.com/office/drawing/2014/main" id="{014EDD93-30EA-4724-B5AA-1C51F116DA3C}"/>
                </a:ext>
              </a:extLst>
            </p:cNvPr>
            <p:cNvSpPr txBox="1">
              <a:spLocks noChangeArrowheads="1"/>
            </p:cNvSpPr>
            <p:nvPr/>
          </p:nvSpPr>
          <p:spPr bwMode="auto">
            <a:xfrm>
              <a:off x="4200" y="2413"/>
              <a:ext cx="168" cy="123"/>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nb-NO" altLang="nb-NO" sz="1000" b="1">
                  <a:solidFill>
                    <a:srgbClr val="F8F8F8"/>
                  </a:solidFill>
                  <a:latin typeface="Arial" panose="020B0604020202020204" pitchFamily="34" charset="0"/>
                </a:rPr>
                <a:t>N5</a:t>
              </a:r>
            </a:p>
          </p:txBody>
        </p:sp>
      </p:grpSp>
      <p:grpSp>
        <p:nvGrpSpPr>
          <p:cNvPr id="26654" name="AutoShape 44">
            <a:extLst>
              <a:ext uri="{FF2B5EF4-FFF2-40B4-BE49-F238E27FC236}">
                <a16:creationId xmlns:a16="http://schemas.microsoft.com/office/drawing/2014/main" id="{9BB43579-BDA9-4DB6-ACC1-D0338883C357}"/>
              </a:ext>
            </a:extLst>
          </p:cNvPr>
          <p:cNvGrpSpPr>
            <a:grpSpLocks/>
          </p:cNvGrpSpPr>
          <p:nvPr/>
        </p:nvGrpSpPr>
        <p:grpSpPr bwMode="auto">
          <a:xfrm>
            <a:off x="7235825" y="2316163"/>
            <a:ext cx="427038" cy="334962"/>
            <a:chOff x="4558" y="1459"/>
            <a:chExt cx="269" cy="211"/>
          </a:xfrm>
        </p:grpSpPr>
        <p:pic>
          <p:nvPicPr>
            <p:cNvPr id="26660" name="AutoShape 44">
              <a:extLst>
                <a:ext uri="{FF2B5EF4-FFF2-40B4-BE49-F238E27FC236}">
                  <a16:creationId xmlns:a16="http://schemas.microsoft.com/office/drawing/2014/main" id="{F18B3F63-BB78-45E2-9DBD-2716F9ED673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8" y="1459"/>
              <a:ext cx="269" cy="211"/>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661" name="Text Box 41">
              <a:extLst>
                <a:ext uri="{FF2B5EF4-FFF2-40B4-BE49-F238E27FC236}">
                  <a16:creationId xmlns:a16="http://schemas.microsoft.com/office/drawing/2014/main" id="{F77F242E-C286-498B-84A7-699502216CD2}"/>
                </a:ext>
              </a:extLst>
            </p:cNvPr>
            <p:cNvSpPr txBox="1">
              <a:spLocks noChangeArrowheads="1"/>
            </p:cNvSpPr>
            <p:nvPr/>
          </p:nvSpPr>
          <p:spPr bwMode="auto">
            <a:xfrm>
              <a:off x="4605" y="1496"/>
              <a:ext cx="168" cy="123"/>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nb-NO" altLang="nb-NO" sz="1000" b="1">
                  <a:solidFill>
                    <a:srgbClr val="F8F8F8"/>
                  </a:solidFill>
                  <a:latin typeface="Arial" panose="020B0604020202020204" pitchFamily="34" charset="0"/>
                </a:rPr>
                <a:t>N6</a:t>
              </a:r>
            </a:p>
          </p:txBody>
        </p:sp>
      </p:grpSp>
      <p:sp>
        <p:nvSpPr>
          <p:cNvPr id="26655" name="Rectangle 13">
            <a:extLst>
              <a:ext uri="{FF2B5EF4-FFF2-40B4-BE49-F238E27FC236}">
                <a16:creationId xmlns:a16="http://schemas.microsoft.com/office/drawing/2014/main" id="{5F07FF84-DFAF-48F9-91E0-8E90A03E7345}"/>
              </a:ext>
            </a:extLst>
          </p:cNvPr>
          <p:cNvSpPr>
            <a:spLocks noChangeArrowheads="1"/>
          </p:cNvSpPr>
          <p:nvPr/>
        </p:nvSpPr>
        <p:spPr bwMode="auto">
          <a:xfrm>
            <a:off x="1619250" y="5734050"/>
            <a:ext cx="11191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1600" tIns="0" rIns="21600" bIns="0">
            <a:spAutoFit/>
          </a:bodyP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a:r>
              <a:rPr lang="ja-JP" altLang="en-GB" sz="1200" b="1">
                <a:solidFill>
                  <a:schemeClr val="folHlink"/>
                </a:solidFill>
                <a:latin typeface="Times New Roman" panose="02020603050405020304" pitchFamily="18" charset="0"/>
                <a:cs typeface="Times New Roman" panose="02020603050405020304" pitchFamily="18" charset="0"/>
              </a:rPr>
              <a:t>“</a:t>
            </a:r>
            <a:r>
              <a:rPr lang="en-GB" altLang="ja-JP" sz="1200" b="1">
                <a:solidFill>
                  <a:schemeClr val="folHlink"/>
                </a:solidFill>
                <a:latin typeface="Times New Roman" panose="02020603050405020304" pitchFamily="18" charset="0"/>
                <a:cs typeface="Times New Roman" panose="02020603050405020304" pitchFamily="18" charset="0"/>
              </a:rPr>
              <a:t>I am being</a:t>
            </a:r>
          </a:p>
          <a:p>
            <a:pPr algn="l"/>
            <a:r>
              <a:rPr lang="en-GB" altLang="nb-NO" sz="1200" b="1">
                <a:solidFill>
                  <a:schemeClr val="folHlink"/>
                </a:solidFill>
                <a:latin typeface="Times New Roman" panose="02020603050405020304" pitchFamily="18" charset="0"/>
                <a:cs typeface="Times New Roman" panose="02020603050405020304" pitchFamily="18" charset="0"/>
              </a:rPr>
              <a:t> told something</a:t>
            </a:r>
            <a:r>
              <a:rPr lang="ja-JP" altLang="en-GB" sz="1200" b="1">
                <a:solidFill>
                  <a:schemeClr val="folHlink"/>
                </a:solidFill>
                <a:latin typeface="Times New Roman" panose="02020603050405020304" pitchFamily="18" charset="0"/>
                <a:cs typeface="Times New Roman" panose="02020603050405020304" pitchFamily="18" charset="0"/>
              </a:rPr>
              <a:t>”</a:t>
            </a:r>
            <a:endParaRPr lang="en-GB" altLang="nb-NO" sz="1200" b="1">
              <a:solidFill>
                <a:schemeClr val="folHlink"/>
              </a:solidFill>
              <a:latin typeface="Times New Roman" panose="02020603050405020304" pitchFamily="18" charset="0"/>
              <a:cs typeface="Times New Roman" panose="02020603050405020304" pitchFamily="18" charset="0"/>
            </a:endParaRPr>
          </a:p>
        </p:txBody>
      </p:sp>
      <p:grpSp>
        <p:nvGrpSpPr>
          <p:cNvPr id="26656" name="AutoShape 44">
            <a:extLst>
              <a:ext uri="{FF2B5EF4-FFF2-40B4-BE49-F238E27FC236}">
                <a16:creationId xmlns:a16="http://schemas.microsoft.com/office/drawing/2014/main" id="{01497D4D-54F6-46C6-8F89-F0D081E16D7B}"/>
              </a:ext>
            </a:extLst>
          </p:cNvPr>
          <p:cNvGrpSpPr>
            <a:grpSpLocks/>
          </p:cNvGrpSpPr>
          <p:nvPr/>
        </p:nvGrpSpPr>
        <p:grpSpPr bwMode="auto">
          <a:xfrm>
            <a:off x="1133475" y="5529263"/>
            <a:ext cx="433388" cy="334962"/>
            <a:chOff x="714" y="3483"/>
            <a:chExt cx="273" cy="211"/>
          </a:xfrm>
        </p:grpSpPr>
        <p:pic>
          <p:nvPicPr>
            <p:cNvPr id="26658" name="AutoShape 44">
              <a:extLst>
                <a:ext uri="{FF2B5EF4-FFF2-40B4-BE49-F238E27FC236}">
                  <a16:creationId xmlns:a16="http://schemas.microsoft.com/office/drawing/2014/main" id="{6D5B8046-F50D-43F3-B012-27B62C9BD386}"/>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4" y="3483"/>
              <a:ext cx="273" cy="211"/>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659" name="Text Box 45">
              <a:extLst>
                <a:ext uri="{FF2B5EF4-FFF2-40B4-BE49-F238E27FC236}">
                  <a16:creationId xmlns:a16="http://schemas.microsoft.com/office/drawing/2014/main" id="{BB15DE39-14ED-49F0-ADF0-6E9C24F61A88}"/>
                </a:ext>
              </a:extLst>
            </p:cNvPr>
            <p:cNvSpPr txBox="1">
              <a:spLocks noChangeArrowheads="1"/>
            </p:cNvSpPr>
            <p:nvPr/>
          </p:nvSpPr>
          <p:spPr bwMode="auto">
            <a:xfrm>
              <a:off x="764" y="3520"/>
              <a:ext cx="168" cy="123"/>
            </a:xfrm>
            <a:prstGeom prst="rect">
              <a:avLst/>
            </a:prstGeom>
            <a:solidFill>
              <a:srgbClr val="4A18A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eaLnBrk="1" hangingPunct="1"/>
              <a:r>
                <a:rPr lang="nb-NO" altLang="nb-NO" sz="1000" b="1">
                  <a:solidFill>
                    <a:srgbClr val="F8F8F8"/>
                  </a:solidFill>
                  <a:latin typeface="Arial" panose="020B0604020202020204" pitchFamily="34" charset="0"/>
                </a:rPr>
                <a:t>N1</a:t>
              </a:r>
            </a:p>
          </p:txBody>
        </p:sp>
      </p:grpSp>
      <p:sp>
        <p:nvSpPr>
          <p:cNvPr id="26657" name="TextBox 42">
            <a:extLst>
              <a:ext uri="{FF2B5EF4-FFF2-40B4-BE49-F238E27FC236}">
                <a16:creationId xmlns:a16="http://schemas.microsoft.com/office/drawing/2014/main" id="{B72EE74B-585F-4D44-9EBD-0A00311A272E}"/>
              </a:ext>
            </a:extLst>
          </p:cNvPr>
          <p:cNvSpPr txBox="1">
            <a:spLocks noChangeArrowheads="1"/>
          </p:cNvSpPr>
          <p:nvPr/>
        </p:nvSpPr>
        <p:spPr bwMode="auto">
          <a:xfrm>
            <a:off x="214313" y="1071563"/>
            <a:ext cx="8001000" cy="476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6213" indent="-176213" eaLnBrk="0" hangingPunct="0">
              <a:defRPr sz="2400">
                <a:solidFill>
                  <a:schemeClr val="tx1"/>
                </a:solidFill>
                <a:latin typeface="Lucida Sans" panose="020B0602030504020204" pitchFamily="34" charset="0"/>
                <a:ea typeface="MS PGothic" panose="020B0600070205080204" pitchFamily="34" charset="-128"/>
              </a:defRPr>
            </a:lvl1pPr>
            <a:lvl2pPr marL="742950" indent="-285750" eaLnBrk="0" hangingPunct="0">
              <a:defRPr sz="2400">
                <a:solidFill>
                  <a:schemeClr val="tx1"/>
                </a:solidFill>
                <a:latin typeface="Lucida Sans" panose="020B0602030504020204" pitchFamily="34" charset="0"/>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0"/>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0"/>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Lucida Sans" panose="020B0602030504020204" pitchFamily="34" charset="0"/>
                <a:ea typeface="MS PGothic" panose="020B0600070205080204" pitchFamily="34" charset="-128"/>
              </a:defRPr>
            </a:lvl9pPr>
          </a:lstStyle>
          <a:p>
            <a:pPr algn="l" eaLnBrk="1" hangingPunct="1">
              <a:lnSpc>
                <a:spcPct val="90000"/>
              </a:lnSpc>
            </a:pPr>
            <a:r>
              <a:rPr lang="en-GB" altLang="nb-NO" sz="1400">
                <a:latin typeface="Arial" panose="020B0604020202020204" pitchFamily="34" charset="0"/>
              </a:rPr>
              <a:t>	</a:t>
            </a:r>
            <a:r>
              <a:rPr lang="en-GB" altLang="nb-NO" sz="1400"/>
              <a:t>Change is a process. People need time to move from the </a:t>
            </a:r>
            <a:r>
              <a:rPr lang="ja-JP" altLang="en-GB" sz="1400">
                <a:latin typeface="Arial" panose="020B0604020202020204" pitchFamily="34" charset="0"/>
              </a:rPr>
              <a:t>“</a:t>
            </a:r>
            <a:r>
              <a:rPr lang="en-GB" altLang="ja-JP" sz="1400"/>
              <a:t>contact" to </a:t>
            </a:r>
            <a:r>
              <a:rPr lang="ja-JP" altLang="en-GB" sz="1400">
                <a:latin typeface="Arial" panose="020B0604020202020204" pitchFamily="34" charset="0"/>
              </a:rPr>
              <a:t>“</a:t>
            </a:r>
            <a:r>
              <a:rPr lang="en-GB" altLang="ja-JP" sz="1400"/>
              <a:t>commitment". Reflect where your stakeholders are and where you want them to be. </a:t>
            </a:r>
            <a:endParaRPr lang="en-GB" altLang="nb-NO" sz="1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news-and-events">
            <a:extLst>
              <a:ext uri="{FF2B5EF4-FFF2-40B4-BE49-F238E27FC236}">
                <a16:creationId xmlns:a16="http://schemas.microsoft.com/office/drawing/2014/main" id="{DFE0E12F-61BE-408B-ADAA-49E00C6136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425" y="2241550"/>
            <a:ext cx="2771775"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948" name="Rectangle 4">
            <a:extLst>
              <a:ext uri="{FF2B5EF4-FFF2-40B4-BE49-F238E27FC236}">
                <a16:creationId xmlns:a16="http://schemas.microsoft.com/office/drawing/2014/main" id="{68C21246-2A2B-408E-80EC-790A22D40DED}"/>
              </a:ext>
            </a:extLst>
          </p:cNvPr>
          <p:cNvSpPr>
            <a:spLocks noGrp="1" noChangeArrowheads="1"/>
          </p:cNvSpPr>
          <p:nvPr>
            <p:ph type="body" idx="1"/>
          </p:nvPr>
        </p:nvSpPr>
        <p:spPr>
          <a:xfrm>
            <a:off x="250825" y="1484313"/>
            <a:ext cx="8499475" cy="4608512"/>
          </a:xfrm>
        </p:spPr>
        <p:txBody>
          <a:bodyPr/>
          <a:lstStyle/>
          <a:p>
            <a:pPr eaLnBrk="1" hangingPunct="1">
              <a:lnSpc>
                <a:spcPct val="90000"/>
              </a:lnSpc>
              <a:buClr>
                <a:srgbClr val="4A18A4"/>
              </a:buClr>
            </a:pPr>
            <a:r>
              <a:rPr lang="en-GB" altLang="nb-NO" sz="1400"/>
              <a:t>Target group</a:t>
            </a:r>
          </a:p>
          <a:p>
            <a:pPr lvl="1" eaLnBrk="1" hangingPunct="1">
              <a:lnSpc>
                <a:spcPct val="80000"/>
              </a:lnSpc>
              <a:buClr>
                <a:srgbClr val="4A18A4"/>
              </a:buClr>
              <a:buSzTx/>
            </a:pPr>
            <a:r>
              <a:rPr lang="en-GB" altLang="nb-NO" sz="1400"/>
              <a:t>Project team members</a:t>
            </a:r>
          </a:p>
          <a:p>
            <a:pPr lvl="1" eaLnBrk="1" hangingPunct="1">
              <a:lnSpc>
                <a:spcPct val="80000"/>
              </a:lnSpc>
              <a:buClr>
                <a:srgbClr val="4A18A4"/>
              </a:buClr>
              <a:buSzTx/>
            </a:pPr>
            <a:r>
              <a:rPr lang="en-GB" altLang="nb-NO" sz="1400"/>
              <a:t>Project Owner, Steering committee members, Product Owner </a:t>
            </a:r>
          </a:p>
          <a:p>
            <a:pPr lvl="1" eaLnBrk="1" hangingPunct="1">
              <a:lnSpc>
                <a:spcPct val="80000"/>
              </a:lnSpc>
              <a:buClr>
                <a:srgbClr val="4A18A4"/>
              </a:buClr>
              <a:buSzTx/>
            </a:pPr>
            <a:r>
              <a:rPr lang="en-GB" altLang="nb-NO" sz="1400"/>
              <a:t>Other stakeholders</a:t>
            </a:r>
          </a:p>
          <a:p>
            <a:pPr eaLnBrk="1" hangingPunct="1">
              <a:lnSpc>
                <a:spcPct val="90000"/>
              </a:lnSpc>
              <a:buClr>
                <a:srgbClr val="4A18A4"/>
              </a:buClr>
            </a:pPr>
            <a:r>
              <a:rPr lang="en-GB" altLang="nb-NO" sz="1400"/>
              <a:t>Purpose</a:t>
            </a:r>
          </a:p>
          <a:p>
            <a:pPr lvl="1" eaLnBrk="1" hangingPunct="1">
              <a:lnSpc>
                <a:spcPct val="80000"/>
              </a:lnSpc>
              <a:buClr>
                <a:srgbClr val="4A18A4"/>
              </a:buClr>
              <a:buSzTx/>
            </a:pPr>
            <a:r>
              <a:rPr lang="en-GB" altLang="nb-NO" sz="1400"/>
              <a:t>Project Update, both formal and informal</a:t>
            </a:r>
          </a:p>
          <a:p>
            <a:pPr lvl="1" eaLnBrk="1" hangingPunct="1">
              <a:lnSpc>
                <a:spcPct val="80000"/>
              </a:lnSpc>
              <a:buClr>
                <a:srgbClr val="4A18A4"/>
              </a:buClr>
              <a:buSzTx/>
            </a:pPr>
            <a:r>
              <a:rPr lang="en-GB" altLang="nb-NO" sz="1400"/>
              <a:t>Information on changes/news/deliveries in the project</a:t>
            </a:r>
          </a:p>
          <a:p>
            <a:pPr lvl="1" eaLnBrk="1" hangingPunct="1">
              <a:lnSpc>
                <a:spcPct val="80000"/>
              </a:lnSpc>
              <a:buClr>
                <a:srgbClr val="4A18A4"/>
              </a:buClr>
              <a:buSzTx/>
            </a:pPr>
            <a:r>
              <a:rPr lang="en-GB" altLang="nb-NO" sz="1400"/>
              <a:t>Create knowledge of and involvement in the project</a:t>
            </a:r>
          </a:p>
          <a:p>
            <a:pPr eaLnBrk="1" hangingPunct="1">
              <a:lnSpc>
                <a:spcPct val="90000"/>
              </a:lnSpc>
              <a:buClr>
                <a:srgbClr val="4A18A4"/>
              </a:buClr>
            </a:pPr>
            <a:r>
              <a:rPr lang="en-GB" altLang="nb-NO" sz="1400"/>
              <a:t>The main focus</a:t>
            </a:r>
          </a:p>
          <a:p>
            <a:pPr lvl="1" eaLnBrk="1" hangingPunct="1">
              <a:lnSpc>
                <a:spcPct val="80000"/>
              </a:lnSpc>
              <a:buClr>
                <a:srgbClr val="4A18A4"/>
              </a:buClr>
              <a:buSzTx/>
            </a:pPr>
            <a:r>
              <a:rPr lang="en-GB" altLang="nb-NO" sz="1400"/>
              <a:t>Concrete message (short and to the point)</a:t>
            </a:r>
          </a:p>
          <a:p>
            <a:pPr lvl="1" eaLnBrk="1" hangingPunct="1">
              <a:lnSpc>
                <a:spcPct val="80000"/>
              </a:lnSpc>
              <a:buClr>
                <a:srgbClr val="4A18A4"/>
              </a:buClr>
              <a:buSzTx/>
            </a:pPr>
            <a:r>
              <a:rPr lang="en-GB" altLang="nb-NO" sz="1400"/>
              <a:t>Tabloid format, images and colours</a:t>
            </a:r>
          </a:p>
          <a:p>
            <a:pPr eaLnBrk="1" hangingPunct="1">
              <a:lnSpc>
                <a:spcPct val="90000"/>
              </a:lnSpc>
              <a:buClr>
                <a:srgbClr val="4A18A4"/>
              </a:buClr>
            </a:pPr>
            <a:r>
              <a:rPr lang="en-GB" altLang="nb-NO" sz="1400"/>
              <a:t>Experiences</a:t>
            </a:r>
          </a:p>
          <a:p>
            <a:pPr lvl="1" eaLnBrk="1" hangingPunct="1">
              <a:lnSpc>
                <a:spcPct val="80000"/>
              </a:lnSpc>
              <a:buClr>
                <a:srgbClr val="4A18A4"/>
              </a:buClr>
              <a:buSzTx/>
            </a:pPr>
            <a:r>
              <a:rPr lang="en-GB" altLang="nb-NO" sz="1400"/>
              <a:t>Different experience. Some read the entire letter, ok service. Others think it is to "general</a:t>
            </a:r>
            <a:r>
              <a:rPr lang="ja-JP" altLang="en-GB" sz="1400">
                <a:latin typeface="Arial" panose="020B0604020202020204" pitchFamily="34" charset="0"/>
              </a:rPr>
              <a:t>“</a:t>
            </a:r>
            <a:endParaRPr lang="en-GB" altLang="ja-JP" sz="1400"/>
          </a:p>
          <a:p>
            <a:pPr lvl="1" eaLnBrk="1" hangingPunct="1">
              <a:lnSpc>
                <a:spcPct val="80000"/>
              </a:lnSpc>
              <a:buClr>
                <a:srgbClr val="4A18A4"/>
              </a:buClr>
              <a:buSzTx/>
            </a:pPr>
            <a:r>
              <a:rPr lang="en-GB" altLang="nb-NO" sz="1400"/>
              <a:t>May be too general because not adapted to a particular target group (many to consider)</a:t>
            </a:r>
          </a:p>
          <a:p>
            <a:pPr lvl="1" eaLnBrk="1" hangingPunct="1">
              <a:lnSpc>
                <a:spcPct val="80000"/>
              </a:lnSpc>
              <a:buClr>
                <a:srgbClr val="4A18A4"/>
              </a:buClr>
              <a:buSzTx/>
            </a:pPr>
            <a:r>
              <a:rPr lang="en-GB" altLang="nb-NO" sz="1400"/>
              <a:t>Good with a regular issue and update ( "push" - sent by mail)</a:t>
            </a:r>
          </a:p>
          <a:p>
            <a:pPr lvl="1" eaLnBrk="1" hangingPunct="1">
              <a:lnSpc>
                <a:spcPct val="80000"/>
              </a:lnSpc>
              <a:buClr>
                <a:srgbClr val="4A18A4"/>
              </a:buClr>
              <a:buSzTx/>
            </a:pPr>
            <a:r>
              <a:rPr lang="en-GB" altLang="nb-NO" sz="1400"/>
              <a:t>Good mix of delivery, professional outcome</a:t>
            </a:r>
          </a:p>
        </p:txBody>
      </p:sp>
      <p:sp>
        <p:nvSpPr>
          <p:cNvPr id="210947" name="Rectangle 3">
            <a:extLst>
              <a:ext uri="{FF2B5EF4-FFF2-40B4-BE49-F238E27FC236}">
                <a16:creationId xmlns:a16="http://schemas.microsoft.com/office/drawing/2014/main" id="{EE26025A-79D6-4B4A-860D-4AD4426606A1}"/>
              </a:ext>
            </a:extLst>
          </p:cNvPr>
          <p:cNvSpPr>
            <a:spLocks noGrp="1" noChangeArrowheads="1"/>
          </p:cNvSpPr>
          <p:nvPr>
            <p:ph type="title"/>
          </p:nvPr>
        </p:nvSpPr>
        <p:spPr/>
        <p:txBody>
          <a:bodyPr/>
          <a:lstStyle/>
          <a:p>
            <a:pPr eaLnBrk="1" hangingPunct="1">
              <a:defRPr/>
            </a:pPr>
            <a:r>
              <a:rPr lang="en-GB">
                <a:ea typeface="+mj-ea"/>
              </a:rPr>
              <a:t>Project Newsletter </a:t>
            </a:r>
            <a:endParaRPr lang="nb-NO" b="1" i="1">
              <a:ea typeface="+mj-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2" descr="website-maintenance">
            <a:extLst>
              <a:ext uri="{FF2B5EF4-FFF2-40B4-BE49-F238E27FC236}">
                <a16:creationId xmlns:a16="http://schemas.microsoft.com/office/drawing/2014/main" id="{468240FB-B3D8-4CD3-ABE2-54E01B84A5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2708275"/>
            <a:ext cx="3332163"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995" name="Rectangle 3">
            <a:extLst>
              <a:ext uri="{FF2B5EF4-FFF2-40B4-BE49-F238E27FC236}">
                <a16:creationId xmlns:a16="http://schemas.microsoft.com/office/drawing/2014/main" id="{0F46A1F1-D963-4856-97BD-69E937AEB4FC}"/>
              </a:ext>
            </a:extLst>
          </p:cNvPr>
          <p:cNvSpPr>
            <a:spLocks noGrp="1" noChangeArrowheads="1"/>
          </p:cNvSpPr>
          <p:nvPr>
            <p:ph type="title"/>
          </p:nvPr>
        </p:nvSpPr>
        <p:spPr/>
        <p:txBody>
          <a:bodyPr/>
          <a:lstStyle/>
          <a:p>
            <a:pPr eaLnBrk="1" hangingPunct="1">
              <a:defRPr/>
            </a:pPr>
            <a:r>
              <a:rPr lang="en-GB">
                <a:ea typeface="+mj-ea"/>
              </a:rPr>
              <a:t>Project website</a:t>
            </a:r>
            <a:r>
              <a:rPr lang="nb-NO">
                <a:ea typeface="+mj-ea"/>
              </a:rPr>
              <a:t> </a:t>
            </a:r>
          </a:p>
        </p:txBody>
      </p:sp>
      <p:sp>
        <p:nvSpPr>
          <p:cNvPr id="212996" name="Rectangle 4">
            <a:extLst>
              <a:ext uri="{FF2B5EF4-FFF2-40B4-BE49-F238E27FC236}">
                <a16:creationId xmlns:a16="http://schemas.microsoft.com/office/drawing/2014/main" id="{3C17461F-2EC2-4964-9F30-958D0E86419A}"/>
              </a:ext>
            </a:extLst>
          </p:cNvPr>
          <p:cNvSpPr>
            <a:spLocks noGrp="1" noChangeArrowheads="1"/>
          </p:cNvSpPr>
          <p:nvPr>
            <p:ph type="body" idx="1"/>
          </p:nvPr>
        </p:nvSpPr>
        <p:spPr>
          <a:xfrm>
            <a:off x="323850" y="1484313"/>
            <a:ext cx="8499475" cy="4679950"/>
          </a:xfrm>
        </p:spPr>
        <p:txBody>
          <a:bodyPr/>
          <a:lstStyle/>
          <a:p>
            <a:pPr eaLnBrk="1" hangingPunct="1">
              <a:lnSpc>
                <a:spcPct val="100000"/>
              </a:lnSpc>
              <a:buClr>
                <a:srgbClr val="4A18A4"/>
              </a:buClr>
            </a:pPr>
            <a:r>
              <a:rPr lang="en-GB" altLang="nb-NO" sz="1400"/>
              <a:t>Target group</a:t>
            </a:r>
          </a:p>
          <a:p>
            <a:pPr lvl="1" eaLnBrk="1" hangingPunct="1">
              <a:lnSpc>
                <a:spcPct val="90000"/>
              </a:lnSpc>
              <a:buClr>
                <a:srgbClr val="4A18A4"/>
              </a:buClr>
              <a:buSzTx/>
            </a:pPr>
            <a:r>
              <a:rPr lang="en-GB" altLang="nb-NO" sz="1400"/>
              <a:t>Project team members</a:t>
            </a:r>
          </a:p>
          <a:p>
            <a:pPr lvl="1" eaLnBrk="1" hangingPunct="1">
              <a:lnSpc>
                <a:spcPct val="90000"/>
              </a:lnSpc>
              <a:buClr>
                <a:srgbClr val="4A18A4"/>
              </a:buClr>
              <a:buSzTx/>
            </a:pPr>
            <a:r>
              <a:rPr lang="en-GB" altLang="nb-NO" sz="1400"/>
              <a:t>Project Owner, Steering committee members, Product Owner</a:t>
            </a:r>
          </a:p>
          <a:p>
            <a:pPr lvl="1" eaLnBrk="1" hangingPunct="1">
              <a:lnSpc>
                <a:spcPct val="90000"/>
              </a:lnSpc>
              <a:buClr>
                <a:srgbClr val="4A18A4"/>
              </a:buClr>
              <a:buSzTx/>
            </a:pPr>
            <a:r>
              <a:rPr lang="en-GB" altLang="nb-NO" sz="1400"/>
              <a:t> Other stakeholders</a:t>
            </a:r>
          </a:p>
          <a:p>
            <a:pPr eaLnBrk="1" hangingPunct="1">
              <a:lnSpc>
                <a:spcPct val="100000"/>
              </a:lnSpc>
              <a:buClr>
                <a:srgbClr val="4A18A4"/>
              </a:buClr>
            </a:pPr>
            <a:r>
              <a:rPr lang="en-GB" altLang="nb-NO" sz="1400"/>
              <a:t>Purpose</a:t>
            </a:r>
          </a:p>
          <a:p>
            <a:pPr lvl="1" eaLnBrk="1" hangingPunct="1">
              <a:lnSpc>
                <a:spcPct val="90000"/>
              </a:lnSpc>
              <a:buClr>
                <a:srgbClr val="4A18A4"/>
              </a:buClr>
              <a:buSzTx/>
            </a:pPr>
            <a:r>
              <a:rPr lang="en-GB" altLang="nb-NO" sz="1400"/>
              <a:t>Updating the project's "inner life" and communicate large and small events</a:t>
            </a:r>
          </a:p>
          <a:p>
            <a:pPr lvl="1" eaLnBrk="1" hangingPunct="1">
              <a:lnSpc>
                <a:spcPct val="90000"/>
              </a:lnSpc>
              <a:buClr>
                <a:srgbClr val="4A18A4"/>
              </a:buClr>
              <a:buSzTx/>
            </a:pPr>
            <a:r>
              <a:rPr lang="en-GB" altLang="nb-NO" sz="1400"/>
              <a:t>Formal information from the project to management and stakeholders</a:t>
            </a:r>
          </a:p>
          <a:p>
            <a:pPr lvl="1" eaLnBrk="1" hangingPunct="1">
              <a:lnSpc>
                <a:spcPct val="90000"/>
              </a:lnSpc>
              <a:buClr>
                <a:srgbClr val="4A18A4"/>
              </a:buClr>
              <a:buSzTx/>
            </a:pPr>
            <a:r>
              <a:rPr lang="en-GB" altLang="nb-NO" sz="1400"/>
              <a:t>Create loyalty and commitment</a:t>
            </a:r>
          </a:p>
          <a:p>
            <a:pPr eaLnBrk="1" hangingPunct="1">
              <a:lnSpc>
                <a:spcPct val="100000"/>
              </a:lnSpc>
              <a:buClr>
                <a:srgbClr val="4A18A4"/>
              </a:buClr>
            </a:pPr>
            <a:r>
              <a:rPr lang="en-GB" altLang="nb-NO" sz="1400"/>
              <a:t>The main focus</a:t>
            </a:r>
          </a:p>
          <a:p>
            <a:pPr lvl="1" eaLnBrk="1" hangingPunct="1">
              <a:lnSpc>
                <a:spcPct val="90000"/>
              </a:lnSpc>
              <a:buClr>
                <a:srgbClr val="4A18A4"/>
              </a:buClr>
              <a:buSzTx/>
            </a:pPr>
            <a:r>
              <a:rPr lang="en-GB" altLang="nb-NO" sz="1400"/>
              <a:t>Communicate to the project and team members</a:t>
            </a:r>
          </a:p>
          <a:p>
            <a:pPr lvl="1" eaLnBrk="1" hangingPunct="1">
              <a:lnSpc>
                <a:spcPct val="90000"/>
              </a:lnSpc>
              <a:buClr>
                <a:srgbClr val="4A18A4"/>
              </a:buClr>
              <a:buSzTx/>
            </a:pPr>
            <a:r>
              <a:rPr lang="en-GB" altLang="nb-NO" sz="1400"/>
              <a:t>It should be fun and "easy</a:t>
            </a:r>
            <a:r>
              <a:rPr lang="ja-JP" altLang="en-GB" sz="1400">
                <a:latin typeface="Arial" panose="020B0604020202020204" pitchFamily="34" charset="0"/>
              </a:rPr>
              <a:t>“</a:t>
            </a:r>
            <a:r>
              <a:rPr lang="en-GB" altLang="ja-JP" sz="1400"/>
              <a:t>, enter and read</a:t>
            </a:r>
          </a:p>
          <a:p>
            <a:pPr lvl="1" eaLnBrk="1" hangingPunct="1">
              <a:lnSpc>
                <a:spcPct val="90000"/>
              </a:lnSpc>
              <a:buClr>
                <a:srgbClr val="4A18A4"/>
              </a:buClr>
              <a:buSzTx/>
            </a:pPr>
            <a:r>
              <a:rPr lang="en-GB" altLang="nb-NO" sz="1400"/>
              <a:t>Feel "the pulse" of the project</a:t>
            </a:r>
          </a:p>
          <a:p>
            <a:pPr lvl="1" eaLnBrk="1" hangingPunct="1">
              <a:lnSpc>
                <a:spcPct val="90000"/>
              </a:lnSpc>
              <a:buClr>
                <a:srgbClr val="4A18A4"/>
              </a:buClr>
              <a:buSzTx/>
            </a:pPr>
            <a:r>
              <a:rPr lang="en-GB" altLang="nb-NO" sz="1400"/>
              <a:t>Communicates the soft values</a:t>
            </a:r>
          </a:p>
          <a:p>
            <a:pPr lvl="1" eaLnBrk="1" hangingPunct="1">
              <a:lnSpc>
                <a:spcPct val="90000"/>
              </a:lnSpc>
              <a:buClr>
                <a:srgbClr val="4A18A4"/>
              </a:buClr>
              <a:buSzTx/>
            </a:pPr>
            <a:r>
              <a:rPr lang="en-GB" altLang="nb-NO" sz="1400"/>
              <a:t>More enthusiasm. A discussion forum. Micro Blogging.</a:t>
            </a:r>
          </a:p>
          <a:p>
            <a:pPr lvl="1" eaLnBrk="1" hangingPunct="1">
              <a:lnSpc>
                <a:spcPct val="90000"/>
              </a:lnSpc>
              <a:buClr>
                <a:srgbClr val="4A18A4"/>
              </a:buClr>
              <a:buSzTx/>
            </a:pPr>
            <a:r>
              <a:rPr lang="en-GB" altLang="nb-NO" sz="1400"/>
              <a:t>Visual format</a:t>
            </a:r>
            <a:r>
              <a:rPr lang="nb-NO" altLang="nb-NO" sz="140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2" descr="motivation-300x300">
            <a:extLst>
              <a:ext uri="{FF2B5EF4-FFF2-40B4-BE49-F238E27FC236}">
                <a16:creationId xmlns:a16="http://schemas.microsoft.com/office/drawing/2014/main" id="{19A2F3DD-1A44-40AF-A8EC-0C43116691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35591">
            <a:off x="5818188" y="1939925"/>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899" name="Rectangle 3">
            <a:extLst>
              <a:ext uri="{FF2B5EF4-FFF2-40B4-BE49-F238E27FC236}">
                <a16:creationId xmlns:a16="http://schemas.microsoft.com/office/drawing/2014/main" id="{B4A70A35-53CF-453B-8126-804CD00AACB9}"/>
              </a:ext>
            </a:extLst>
          </p:cNvPr>
          <p:cNvSpPr>
            <a:spLocks noGrp="1" noChangeArrowheads="1"/>
          </p:cNvSpPr>
          <p:nvPr>
            <p:ph type="title"/>
          </p:nvPr>
        </p:nvSpPr>
        <p:spPr>
          <a:xfrm>
            <a:off x="323850" y="22225"/>
            <a:ext cx="8640763" cy="1030288"/>
          </a:xfrm>
        </p:spPr>
        <p:txBody>
          <a:bodyPr/>
          <a:lstStyle/>
          <a:p>
            <a:pPr eaLnBrk="1" hangingPunct="1">
              <a:defRPr/>
            </a:pPr>
            <a:r>
              <a:rPr lang="en-GB">
                <a:ea typeface="+mj-ea"/>
              </a:rPr>
              <a:t>What creates confidence and motivation in a project?</a:t>
            </a:r>
            <a:r>
              <a:rPr lang="nb-NO">
                <a:ea typeface="+mj-ea"/>
              </a:rPr>
              <a:t> </a:t>
            </a:r>
          </a:p>
        </p:txBody>
      </p:sp>
      <p:sp>
        <p:nvSpPr>
          <p:cNvPr id="208900" name="Rectangle 4">
            <a:extLst>
              <a:ext uri="{FF2B5EF4-FFF2-40B4-BE49-F238E27FC236}">
                <a16:creationId xmlns:a16="http://schemas.microsoft.com/office/drawing/2014/main" id="{5D3C2918-34B4-47A2-893F-F181CD457531}"/>
              </a:ext>
            </a:extLst>
          </p:cNvPr>
          <p:cNvSpPr>
            <a:spLocks noGrp="1" noChangeArrowheads="1"/>
          </p:cNvSpPr>
          <p:nvPr>
            <p:ph type="body" idx="1"/>
          </p:nvPr>
        </p:nvSpPr>
        <p:spPr>
          <a:xfrm>
            <a:off x="395288" y="1296988"/>
            <a:ext cx="8499475" cy="4940300"/>
          </a:xfrm>
        </p:spPr>
        <p:txBody>
          <a:bodyPr/>
          <a:lstStyle/>
          <a:p>
            <a:pPr eaLnBrk="1" hangingPunct="1">
              <a:lnSpc>
                <a:spcPct val="100000"/>
              </a:lnSpc>
              <a:buClr>
                <a:srgbClr val="4A18A4"/>
              </a:buClr>
            </a:pPr>
            <a:r>
              <a:rPr lang="en-GB" altLang="nb-NO" sz="1200"/>
              <a:t>Walk the talk = creates trust</a:t>
            </a:r>
          </a:p>
          <a:p>
            <a:pPr lvl="1" eaLnBrk="1" hangingPunct="1">
              <a:lnSpc>
                <a:spcPct val="90000"/>
              </a:lnSpc>
              <a:buClr>
                <a:srgbClr val="4A18A4"/>
              </a:buClr>
              <a:buSzTx/>
            </a:pPr>
            <a:r>
              <a:rPr lang="en-GB" altLang="nb-NO" sz="1200"/>
              <a:t>Management must live what they communicate</a:t>
            </a:r>
          </a:p>
          <a:p>
            <a:pPr lvl="1" eaLnBrk="1" hangingPunct="1">
              <a:lnSpc>
                <a:spcPct val="90000"/>
              </a:lnSpc>
              <a:buClr>
                <a:srgbClr val="4A18A4"/>
              </a:buClr>
              <a:buSzTx/>
            </a:pPr>
            <a:r>
              <a:rPr lang="en-GB" altLang="nb-NO" sz="1200"/>
              <a:t>"Own" and "live for" the project</a:t>
            </a:r>
          </a:p>
          <a:p>
            <a:pPr lvl="1" eaLnBrk="1" hangingPunct="1">
              <a:lnSpc>
                <a:spcPct val="90000"/>
              </a:lnSpc>
              <a:buClr>
                <a:srgbClr val="4A18A4"/>
              </a:buClr>
              <a:buSzTx/>
            </a:pPr>
            <a:r>
              <a:rPr lang="en-GB" altLang="nb-NO" sz="1200"/>
              <a:t>Be clear in relation to where we want and what we want with this</a:t>
            </a:r>
          </a:p>
          <a:p>
            <a:pPr lvl="1" eaLnBrk="1" hangingPunct="1">
              <a:lnSpc>
                <a:spcPct val="90000"/>
              </a:lnSpc>
              <a:buClr>
                <a:srgbClr val="4A18A4"/>
              </a:buClr>
              <a:buSzTx/>
            </a:pPr>
            <a:r>
              <a:rPr lang="en-GB" altLang="nb-NO" sz="1200"/>
              <a:t>Why is it important to undertake this project?</a:t>
            </a:r>
          </a:p>
          <a:p>
            <a:pPr lvl="1" eaLnBrk="1" hangingPunct="1">
              <a:lnSpc>
                <a:spcPct val="90000"/>
              </a:lnSpc>
              <a:buClr>
                <a:srgbClr val="4A18A4"/>
              </a:buClr>
              <a:buSzTx/>
            </a:pPr>
            <a:r>
              <a:rPr lang="en-GB" altLang="nb-NO" sz="1200"/>
              <a:t>Why YOU are important in this project? At a individual level</a:t>
            </a:r>
          </a:p>
          <a:p>
            <a:pPr eaLnBrk="1" hangingPunct="1">
              <a:lnSpc>
                <a:spcPct val="90000"/>
              </a:lnSpc>
              <a:buClr>
                <a:srgbClr val="4A18A4"/>
              </a:buClr>
            </a:pPr>
            <a:r>
              <a:rPr lang="en-GB" altLang="nb-NO" sz="1200"/>
              <a:t>Two-way communication = creates trust</a:t>
            </a:r>
          </a:p>
          <a:p>
            <a:pPr lvl="1" eaLnBrk="1" hangingPunct="1">
              <a:lnSpc>
                <a:spcPct val="90000"/>
              </a:lnSpc>
              <a:buClr>
                <a:srgbClr val="4A18A4"/>
              </a:buClr>
              <a:buSzTx/>
            </a:pPr>
            <a:r>
              <a:rPr lang="en-GB" altLang="nb-NO" sz="1200"/>
              <a:t>Management/customer to the project</a:t>
            </a:r>
          </a:p>
          <a:p>
            <a:pPr lvl="1" eaLnBrk="1" hangingPunct="1">
              <a:lnSpc>
                <a:spcPct val="90000"/>
              </a:lnSpc>
              <a:buClr>
                <a:srgbClr val="4A18A4"/>
              </a:buClr>
              <a:buSzTx/>
            </a:pPr>
            <a:r>
              <a:rPr lang="en-GB" altLang="nb-NO" sz="1200"/>
              <a:t>Project to management/customer</a:t>
            </a:r>
          </a:p>
          <a:p>
            <a:pPr lvl="1" eaLnBrk="1" hangingPunct="1">
              <a:lnSpc>
                <a:spcPct val="90000"/>
              </a:lnSpc>
              <a:buClr>
                <a:srgbClr val="4A18A4"/>
              </a:buClr>
              <a:buSzTx/>
            </a:pPr>
            <a:r>
              <a:rPr lang="en-GB" altLang="nb-NO" sz="1200"/>
              <a:t>Open and honest communication = creates confidence</a:t>
            </a:r>
          </a:p>
          <a:p>
            <a:pPr lvl="1" eaLnBrk="1" hangingPunct="1">
              <a:lnSpc>
                <a:spcPct val="90000"/>
              </a:lnSpc>
              <a:buClr>
                <a:srgbClr val="4A18A4"/>
              </a:buClr>
              <a:buSzTx/>
            </a:pPr>
            <a:r>
              <a:rPr lang="en-GB" altLang="nb-NO" sz="1200"/>
              <a:t>The management/customer to the project</a:t>
            </a:r>
          </a:p>
          <a:p>
            <a:pPr lvl="1" eaLnBrk="1" hangingPunct="1">
              <a:lnSpc>
                <a:spcPct val="90000"/>
              </a:lnSpc>
              <a:buClr>
                <a:srgbClr val="4A18A4"/>
              </a:buClr>
              <a:buSzTx/>
            </a:pPr>
            <a:r>
              <a:rPr lang="en-GB" altLang="nb-NO" sz="1200"/>
              <a:t>Project to management/customer</a:t>
            </a:r>
          </a:p>
          <a:p>
            <a:pPr lvl="1" eaLnBrk="1" hangingPunct="1">
              <a:lnSpc>
                <a:spcPct val="90000"/>
              </a:lnSpc>
              <a:buClr>
                <a:srgbClr val="4A18A4"/>
              </a:buClr>
              <a:buSzTx/>
            </a:pPr>
            <a:r>
              <a:rPr lang="en-GB" altLang="nb-NO" sz="1200"/>
              <a:t>Internally, in the team</a:t>
            </a:r>
          </a:p>
          <a:p>
            <a:pPr eaLnBrk="1" hangingPunct="1">
              <a:lnSpc>
                <a:spcPct val="90000"/>
              </a:lnSpc>
              <a:buClr>
                <a:srgbClr val="4A18A4"/>
              </a:buClr>
            </a:pPr>
            <a:r>
              <a:rPr lang="en-GB" altLang="nb-NO" sz="1200"/>
              <a:t>Why is trust in both ways important for a project?</a:t>
            </a:r>
          </a:p>
          <a:p>
            <a:pPr lvl="1" eaLnBrk="1" hangingPunct="1">
              <a:lnSpc>
                <a:spcPct val="90000"/>
              </a:lnSpc>
              <a:buClr>
                <a:srgbClr val="4A18A4"/>
              </a:buClr>
              <a:buSzTx/>
            </a:pPr>
            <a:r>
              <a:rPr lang="en-GB" altLang="nb-NO" sz="1200"/>
              <a:t>Project to management/customer: Ensure that what is agreed will be delivered</a:t>
            </a:r>
          </a:p>
          <a:p>
            <a:pPr lvl="1" eaLnBrk="1" hangingPunct="1">
              <a:lnSpc>
                <a:spcPct val="90000"/>
              </a:lnSpc>
              <a:buClr>
                <a:srgbClr val="4A18A4"/>
              </a:buClr>
              <a:buSzTx/>
            </a:pPr>
            <a:r>
              <a:rPr lang="en-GB" altLang="nb-NO" sz="1200"/>
              <a:t>The management/customer to the project: with confidence that what we deliver is what management wants</a:t>
            </a:r>
          </a:p>
          <a:p>
            <a:pPr lvl="1" eaLnBrk="1" hangingPunct="1">
              <a:lnSpc>
                <a:spcPct val="90000"/>
              </a:lnSpc>
              <a:buClr>
                <a:srgbClr val="4A18A4"/>
              </a:buClr>
              <a:buSzTx/>
            </a:pPr>
            <a:r>
              <a:rPr lang="en-GB" altLang="nb-NO" sz="1200"/>
              <a:t>Plus the project will have the calm to be creative and developing without having to feel "supervised and controlled in detail</a:t>
            </a:r>
            <a:r>
              <a:rPr lang="ja-JP" altLang="en-GB" sz="1200">
                <a:latin typeface="Arial" panose="020B0604020202020204" pitchFamily="34" charset="0"/>
              </a:rPr>
              <a:t>”</a:t>
            </a:r>
            <a:r>
              <a:rPr lang="en-GB" altLang="ja-JP" sz="1200"/>
              <a:t> </a:t>
            </a:r>
            <a:endParaRPr lang="en-GB" altLang="nb-NO" sz="12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4469D26C-0E4A-4FBB-8723-1F16F8BE51E4}"/>
              </a:ext>
            </a:extLst>
          </p:cNvPr>
          <p:cNvSpPr>
            <a:spLocks noGrp="1" noChangeArrowheads="1"/>
          </p:cNvSpPr>
          <p:nvPr>
            <p:ph type="title"/>
          </p:nvPr>
        </p:nvSpPr>
        <p:spPr/>
        <p:txBody>
          <a:bodyPr/>
          <a:lstStyle/>
          <a:p>
            <a:pPr eaLnBrk="1" hangingPunct="1"/>
            <a:r>
              <a:rPr lang="en-GB" altLang="nb-NO"/>
              <a:t>Wiio</a:t>
            </a:r>
            <a:r>
              <a:rPr lang="nb-NO" altLang="nb-NO">
                <a:latin typeface="Arial" panose="020B0604020202020204" pitchFamily="34" charset="0"/>
              </a:rPr>
              <a:t>´s </a:t>
            </a:r>
            <a:r>
              <a:rPr lang="en-GB" altLang="nb-NO"/>
              <a:t>law of communication</a:t>
            </a:r>
          </a:p>
        </p:txBody>
      </p:sp>
      <p:sp>
        <p:nvSpPr>
          <p:cNvPr id="99331" name="Rectangle 3">
            <a:extLst>
              <a:ext uri="{FF2B5EF4-FFF2-40B4-BE49-F238E27FC236}">
                <a16:creationId xmlns:a16="http://schemas.microsoft.com/office/drawing/2014/main" id="{CE0729D3-5689-4939-88DA-ECF6987088E9}"/>
              </a:ext>
            </a:extLst>
          </p:cNvPr>
          <p:cNvSpPr>
            <a:spLocks noGrp="1" noChangeArrowheads="1"/>
          </p:cNvSpPr>
          <p:nvPr>
            <p:ph type="body" idx="1"/>
          </p:nvPr>
        </p:nvSpPr>
        <p:spPr>
          <a:xfrm>
            <a:off x="323850" y="1557338"/>
            <a:ext cx="8499475" cy="4679950"/>
          </a:xfrm>
        </p:spPr>
        <p:txBody>
          <a:bodyPr/>
          <a:lstStyle/>
          <a:p>
            <a:pPr eaLnBrk="1" hangingPunct="1">
              <a:lnSpc>
                <a:spcPct val="90000"/>
              </a:lnSpc>
              <a:buClr>
                <a:srgbClr val="4A18A4"/>
              </a:buClr>
              <a:defRPr/>
            </a:pPr>
            <a:r>
              <a:rPr lang="en-GB" sz="1600" dirty="0">
                <a:ea typeface="+mn-ea"/>
              </a:rPr>
              <a:t>If communication can fail, it will. </a:t>
            </a:r>
          </a:p>
          <a:p>
            <a:pPr eaLnBrk="1" hangingPunct="1">
              <a:lnSpc>
                <a:spcPct val="90000"/>
              </a:lnSpc>
              <a:buClr>
                <a:srgbClr val="4A18A4"/>
              </a:buClr>
              <a:defRPr/>
            </a:pPr>
            <a:r>
              <a:rPr lang="en-GB" sz="1600" dirty="0">
                <a:ea typeface="+mn-ea"/>
              </a:rPr>
              <a:t>If a message can be understood in different ways, it will be understood in just that way which does the most harm. </a:t>
            </a:r>
          </a:p>
          <a:p>
            <a:pPr eaLnBrk="1" hangingPunct="1">
              <a:lnSpc>
                <a:spcPct val="90000"/>
              </a:lnSpc>
              <a:buClr>
                <a:srgbClr val="4A18A4"/>
              </a:buClr>
              <a:defRPr/>
            </a:pPr>
            <a:r>
              <a:rPr lang="en-GB" sz="1600" dirty="0">
                <a:ea typeface="+mn-ea"/>
              </a:rPr>
              <a:t>There is always somebody who knows better than you what you meant by your message. </a:t>
            </a:r>
          </a:p>
          <a:p>
            <a:pPr eaLnBrk="1" hangingPunct="1">
              <a:lnSpc>
                <a:spcPct val="90000"/>
              </a:lnSpc>
              <a:buClr>
                <a:srgbClr val="4A18A4"/>
              </a:buClr>
              <a:defRPr/>
            </a:pPr>
            <a:r>
              <a:rPr lang="en-GB" sz="1600" dirty="0">
                <a:ea typeface="+mn-ea"/>
              </a:rPr>
              <a:t>The more communication there is, the more difficult it is </a:t>
            </a:r>
          </a:p>
          <a:p>
            <a:pPr eaLnBrk="1" hangingPunct="1">
              <a:lnSpc>
                <a:spcPct val="90000"/>
              </a:lnSpc>
              <a:buClr>
                <a:srgbClr val="4A18A4"/>
              </a:buClr>
              <a:buSzTx/>
              <a:buFontTx/>
              <a:buNone/>
              <a:defRPr/>
            </a:pPr>
            <a:r>
              <a:rPr lang="en-GB" sz="1600" dirty="0">
                <a:ea typeface="+mn-ea"/>
              </a:rPr>
              <a:t>	for communication to succeed. </a:t>
            </a:r>
          </a:p>
          <a:p>
            <a:pPr eaLnBrk="1" hangingPunct="1">
              <a:lnSpc>
                <a:spcPct val="90000"/>
              </a:lnSpc>
              <a:buClr>
                <a:srgbClr val="4A18A4"/>
              </a:buClr>
              <a:buSzTx/>
              <a:buFontTx/>
              <a:buNone/>
              <a:defRPr/>
            </a:pPr>
            <a:endParaRPr lang="en-GB" sz="1400" dirty="0">
              <a:ea typeface="+mn-ea"/>
            </a:endParaRPr>
          </a:p>
          <a:p>
            <a:pPr eaLnBrk="1" hangingPunct="1">
              <a:lnSpc>
                <a:spcPct val="90000"/>
              </a:lnSpc>
              <a:buClr>
                <a:srgbClr val="4A18A4"/>
              </a:buClr>
              <a:buSzTx/>
              <a:defRPr/>
            </a:pPr>
            <a:endParaRPr lang="en-GB" sz="1200" dirty="0">
              <a:ea typeface="+mn-ea"/>
            </a:endParaRPr>
          </a:p>
          <a:p>
            <a:pPr eaLnBrk="1" hangingPunct="1">
              <a:lnSpc>
                <a:spcPct val="90000"/>
              </a:lnSpc>
              <a:buClr>
                <a:srgbClr val="4A18A4"/>
              </a:buClr>
              <a:defRPr/>
            </a:pPr>
            <a:r>
              <a:rPr lang="en-GB" sz="1200" dirty="0">
                <a:ea typeface="+mn-ea"/>
              </a:rPr>
              <a:t>Anytime there are</a:t>
            </a:r>
            <a:r>
              <a:rPr lang="en-GB" sz="1200" b="1" dirty="0">
                <a:ea typeface="+mn-ea"/>
              </a:rPr>
              <a:t> two</a:t>
            </a:r>
            <a:r>
              <a:rPr lang="en-GB" sz="1200" dirty="0">
                <a:ea typeface="+mn-ea"/>
              </a:rPr>
              <a:t> people conversing, there are actually </a:t>
            </a:r>
            <a:br>
              <a:rPr lang="en-GB" sz="1200" dirty="0">
                <a:ea typeface="+mn-ea"/>
              </a:rPr>
            </a:br>
            <a:r>
              <a:rPr lang="en-GB" sz="1200" b="1" dirty="0">
                <a:ea typeface="+mn-ea"/>
              </a:rPr>
              <a:t>six people </a:t>
            </a:r>
            <a:r>
              <a:rPr lang="en-GB" sz="1200" dirty="0">
                <a:ea typeface="+mn-ea"/>
              </a:rPr>
              <a:t>in the conversation:</a:t>
            </a:r>
          </a:p>
          <a:p>
            <a:pPr lvl="1" eaLnBrk="1" hangingPunct="1">
              <a:lnSpc>
                <a:spcPct val="80000"/>
              </a:lnSpc>
              <a:buClr>
                <a:srgbClr val="4A18A4"/>
              </a:buClr>
              <a:buFont typeface="Arial" charset="0"/>
              <a:buChar char="–"/>
              <a:defRPr/>
            </a:pPr>
            <a:r>
              <a:rPr lang="en-GB" sz="1200" dirty="0">
                <a:ea typeface="+mn-ea"/>
              </a:rPr>
              <a:t>Who you think you are? </a:t>
            </a:r>
          </a:p>
          <a:p>
            <a:pPr lvl="1" eaLnBrk="1" hangingPunct="1">
              <a:lnSpc>
                <a:spcPct val="80000"/>
              </a:lnSpc>
              <a:buClr>
                <a:srgbClr val="4A18A4"/>
              </a:buClr>
              <a:buFont typeface="Arial" charset="0"/>
              <a:buChar char="–"/>
              <a:defRPr/>
            </a:pPr>
            <a:r>
              <a:rPr lang="en-GB" sz="1200" dirty="0">
                <a:ea typeface="+mn-ea"/>
              </a:rPr>
              <a:t>Who you think the other person is?</a:t>
            </a:r>
          </a:p>
          <a:p>
            <a:pPr lvl="1" eaLnBrk="1" hangingPunct="1">
              <a:lnSpc>
                <a:spcPct val="80000"/>
              </a:lnSpc>
              <a:buClr>
                <a:srgbClr val="4A18A4"/>
              </a:buClr>
              <a:buFont typeface="Arial" charset="0"/>
              <a:buChar char="–"/>
              <a:defRPr/>
            </a:pPr>
            <a:r>
              <a:rPr lang="en-GB" sz="1200" dirty="0">
                <a:ea typeface="+mn-ea"/>
              </a:rPr>
              <a:t>Who you think the other person thinks you are?</a:t>
            </a:r>
          </a:p>
          <a:p>
            <a:pPr lvl="1" eaLnBrk="1" hangingPunct="1">
              <a:lnSpc>
                <a:spcPct val="80000"/>
              </a:lnSpc>
              <a:buClr>
                <a:srgbClr val="4A18A4"/>
              </a:buClr>
              <a:buFont typeface="Arial" charset="0"/>
              <a:buChar char="–"/>
              <a:defRPr/>
            </a:pPr>
            <a:r>
              <a:rPr lang="en-GB" sz="1200" dirty="0">
                <a:ea typeface="+mn-ea"/>
              </a:rPr>
              <a:t>Who the other person thinks he/she is?</a:t>
            </a:r>
          </a:p>
          <a:p>
            <a:pPr lvl="1" eaLnBrk="1" hangingPunct="1">
              <a:lnSpc>
                <a:spcPct val="80000"/>
              </a:lnSpc>
              <a:buClr>
                <a:srgbClr val="4A18A4"/>
              </a:buClr>
              <a:buFont typeface="Arial" charset="0"/>
              <a:buChar char="–"/>
              <a:defRPr/>
            </a:pPr>
            <a:r>
              <a:rPr lang="en-GB" sz="1200" dirty="0">
                <a:ea typeface="+mn-ea"/>
              </a:rPr>
              <a:t>Who the other person thinks you are?</a:t>
            </a:r>
          </a:p>
          <a:p>
            <a:pPr lvl="1" eaLnBrk="1" hangingPunct="1">
              <a:lnSpc>
                <a:spcPct val="80000"/>
              </a:lnSpc>
              <a:buClr>
                <a:srgbClr val="4A18A4"/>
              </a:buClr>
              <a:buFont typeface="Arial" charset="0"/>
              <a:buChar char="–"/>
              <a:defRPr/>
            </a:pPr>
            <a:r>
              <a:rPr lang="en-GB" sz="1200" dirty="0">
                <a:ea typeface="+mn-ea"/>
              </a:rPr>
              <a:t>Who the other person thinks you think he/she is?</a:t>
            </a:r>
          </a:p>
        </p:txBody>
      </p:sp>
      <p:pic>
        <p:nvPicPr>
          <p:cNvPr id="34819" name="Picture 6" descr="unmask">
            <a:extLst>
              <a:ext uri="{FF2B5EF4-FFF2-40B4-BE49-F238E27FC236}">
                <a16:creationId xmlns:a16="http://schemas.microsoft.com/office/drawing/2014/main" id="{5FCEE735-BF27-4FA4-AAFD-092FF2E2B2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2852738"/>
            <a:ext cx="2459038"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a:extLst>
              <a:ext uri="{FF2B5EF4-FFF2-40B4-BE49-F238E27FC236}">
                <a16:creationId xmlns:a16="http://schemas.microsoft.com/office/drawing/2014/main" id="{622107F5-222A-4993-A36E-07B36B31EE74}"/>
              </a:ext>
            </a:extLst>
          </p:cNvPr>
          <p:cNvSpPr>
            <a:spLocks noGrp="1" noChangeArrowheads="1"/>
          </p:cNvSpPr>
          <p:nvPr>
            <p:ph type="ctrTitle" idx="4294967295"/>
          </p:nvPr>
        </p:nvSpPr>
        <p:spPr>
          <a:xfrm>
            <a:off x="468313" y="4005263"/>
            <a:ext cx="7772400" cy="1470025"/>
          </a:xfrm>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defRPr/>
            </a:pPr>
            <a:r>
              <a:rPr lang="en-GB" sz="3600" b="1">
                <a:ea typeface="+mj-ea"/>
              </a:rPr>
              <a:t>Communication in Scrum projects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2" descr="RelationshipMarketing">
            <a:extLst>
              <a:ext uri="{FF2B5EF4-FFF2-40B4-BE49-F238E27FC236}">
                <a16:creationId xmlns:a16="http://schemas.microsoft.com/office/drawing/2014/main" id="{08541212-AE91-42FF-8E29-781EB26AD5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7713" y="1196975"/>
            <a:ext cx="1938337"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59" name="Rectangle 3">
            <a:extLst>
              <a:ext uri="{FF2B5EF4-FFF2-40B4-BE49-F238E27FC236}">
                <a16:creationId xmlns:a16="http://schemas.microsoft.com/office/drawing/2014/main" id="{190999A0-C425-4AFB-A9D9-F28BE9CA20B5}"/>
              </a:ext>
            </a:extLst>
          </p:cNvPr>
          <p:cNvSpPr>
            <a:spLocks noGrp="1" noChangeArrowheads="1"/>
          </p:cNvSpPr>
          <p:nvPr>
            <p:ph type="title"/>
          </p:nvPr>
        </p:nvSpPr>
        <p:spPr>
          <a:xfrm>
            <a:off x="250825" y="236538"/>
            <a:ext cx="8499475" cy="744537"/>
          </a:xfrm>
        </p:spPr>
        <p:txBody>
          <a:bodyPr/>
          <a:lstStyle/>
          <a:p>
            <a:pPr eaLnBrk="1" hangingPunct="1">
              <a:defRPr/>
            </a:pPr>
            <a:r>
              <a:rPr lang="en-GB">
                <a:ea typeface="+mj-ea"/>
              </a:rPr>
              <a:t>Scrum, involvement and communication 1</a:t>
            </a:r>
            <a:r>
              <a:rPr lang="nb-NO">
                <a:ea typeface="+mj-ea"/>
              </a:rPr>
              <a:t> </a:t>
            </a:r>
          </a:p>
        </p:txBody>
      </p:sp>
      <p:sp>
        <p:nvSpPr>
          <p:cNvPr id="198660" name="Rectangle 4">
            <a:extLst>
              <a:ext uri="{FF2B5EF4-FFF2-40B4-BE49-F238E27FC236}">
                <a16:creationId xmlns:a16="http://schemas.microsoft.com/office/drawing/2014/main" id="{23418707-C1CE-4BB9-A2A2-7BE7DCCAB7BA}"/>
              </a:ext>
            </a:extLst>
          </p:cNvPr>
          <p:cNvSpPr>
            <a:spLocks noGrp="1" noChangeArrowheads="1"/>
          </p:cNvSpPr>
          <p:nvPr>
            <p:ph type="body" idx="1"/>
          </p:nvPr>
        </p:nvSpPr>
        <p:spPr>
          <a:xfrm>
            <a:off x="250825" y="1268413"/>
            <a:ext cx="8499475" cy="4464050"/>
          </a:xfrm>
        </p:spPr>
        <p:txBody>
          <a:bodyPr/>
          <a:lstStyle/>
          <a:p>
            <a:pPr eaLnBrk="1" hangingPunct="1">
              <a:buClr>
                <a:srgbClr val="4A18A4"/>
              </a:buClr>
              <a:defRPr/>
            </a:pPr>
            <a:r>
              <a:rPr lang="en-GB" sz="1600" b="1" dirty="0">
                <a:ea typeface="+mn-ea"/>
              </a:rPr>
              <a:t>What is special about the Scrum process?</a:t>
            </a:r>
          </a:p>
          <a:p>
            <a:pPr eaLnBrk="1" hangingPunct="1">
              <a:buClr>
                <a:srgbClr val="4A18A4"/>
              </a:buClr>
              <a:buSzTx/>
              <a:defRPr/>
            </a:pPr>
            <a:endParaRPr lang="en-GB" sz="1600" b="1" dirty="0">
              <a:ea typeface="+mn-ea"/>
            </a:endParaRPr>
          </a:p>
          <a:p>
            <a:pPr lvl="1" eaLnBrk="1" hangingPunct="1">
              <a:buClr>
                <a:srgbClr val="4A18A4"/>
              </a:buClr>
              <a:buSzTx/>
              <a:buFont typeface="Arial" charset="0"/>
              <a:buChar char="–"/>
              <a:defRPr/>
            </a:pPr>
            <a:r>
              <a:rPr lang="en-GB" sz="1400" dirty="0">
                <a:ea typeface="+mn-ea"/>
              </a:rPr>
              <a:t>All handover is delivered to the line organization for each release.</a:t>
            </a:r>
          </a:p>
          <a:p>
            <a:pPr lvl="1" eaLnBrk="1" hangingPunct="1">
              <a:buClr>
                <a:srgbClr val="4A18A4"/>
              </a:buClr>
              <a:buSzTx/>
              <a:buFont typeface="Arial" charset="0"/>
              <a:buChar char="–"/>
              <a:defRPr/>
            </a:pPr>
            <a:r>
              <a:rPr lang="en-GB" sz="1400" dirty="0">
                <a:ea typeface="+mn-ea"/>
              </a:rPr>
              <a:t>Important stakeholders is already involved in the Scrum team.</a:t>
            </a:r>
          </a:p>
          <a:p>
            <a:pPr lvl="1" eaLnBrk="1" hangingPunct="1">
              <a:buClr>
                <a:srgbClr val="4A18A4"/>
              </a:buClr>
              <a:buSzTx/>
              <a:buFont typeface="Arial" charset="0"/>
              <a:buChar char="–"/>
              <a:defRPr/>
            </a:pPr>
            <a:r>
              <a:rPr lang="en-GB" sz="1400" dirty="0">
                <a:ea typeface="+mn-ea"/>
              </a:rPr>
              <a:t>Predictable process. No new systems or roles are introduced along the way.</a:t>
            </a:r>
          </a:p>
          <a:p>
            <a:pPr lvl="1" eaLnBrk="1" hangingPunct="1">
              <a:buClr>
                <a:srgbClr val="4A18A4"/>
              </a:buClr>
              <a:buSzTx/>
              <a:buFont typeface="Arial" charset="0"/>
              <a:buChar char="–"/>
              <a:defRPr/>
            </a:pPr>
            <a:r>
              <a:rPr lang="en-GB" sz="1400" dirty="0">
                <a:ea typeface="+mn-ea"/>
              </a:rPr>
              <a:t>Change/release process follows closely on the production.</a:t>
            </a:r>
          </a:p>
          <a:p>
            <a:pPr lvl="1" eaLnBrk="1" hangingPunct="1">
              <a:buClr>
                <a:srgbClr val="4A18A4"/>
              </a:buClr>
              <a:buSzTx/>
              <a:buFont typeface="Arial" charset="0"/>
              <a:buChar char="–"/>
              <a:defRPr/>
            </a:pPr>
            <a:r>
              <a:rPr lang="en-GB" sz="1400" dirty="0">
                <a:ea typeface="+mn-ea"/>
              </a:rPr>
              <a:t>A continuous process.</a:t>
            </a:r>
          </a:p>
          <a:p>
            <a:pPr lvl="1" eaLnBrk="1" hangingPunct="1">
              <a:buClr>
                <a:srgbClr val="4A18A4"/>
              </a:buClr>
              <a:buSzTx/>
              <a:buFont typeface="Arial" charset="0"/>
              <a:buChar char="–"/>
              <a:defRPr/>
            </a:pPr>
            <a:r>
              <a:rPr lang="en-GB" sz="1400" dirty="0">
                <a:ea typeface="+mn-ea"/>
              </a:rPr>
              <a:t>Active and team-oriented working methods. Use of the boards and visual aids.</a:t>
            </a:r>
          </a:p>
          <a:p>
            <a:pPr lvl="1" eaLnBrk="1" hangingPunct="1">
              <a:buClr>
                <a:srgbClr val="4A18A4"/>
              </a:buClr>
              <a:buSzTx/>
              <a:buFont typeface="Arial" charset="0"/>
              <a:buChar char="–"/>
              <a:defRPr/>
            </a:pPr>
            <a:r>
              <a:rPr lang="en-GB" sz="1400" dirty="0">
                <a:ea typeface="+mn-ea"/>
              </a:rPr>
              <a:t>The project management is not always aligned with the Scrum teams. Important to clarify roles and communication form. Speak the same language!</a:t>
            </a:r>
          </a:p>
          <a:p>
            <a:pPr lvl="1" eaLnBrk="1" hangingPunct="1">
              <a:buClr>
                <a:srgbClr val="4A18A4"/>
              </a:buClr>
              <a:buSzTx/>
              <a:buFont typeface="Arial" charset="0"/>
              <a:buChar char="–"/>
              <a:defRPr/>
            </a:pPr>
            <a:r>
              <a:rPr lang="en-GB" sz="1400" dirty="0">
                <a:ea typeface="+mn-ea"/>
              </a:rPr>
              <a:t>Challenge of long-term planning of communication and education because of the change of product backlog in terms of business value.</a:t>
            </a:r>
          </a:p>
          <a:p>
            <a:pPr lvl="1" eaLnBrk="1" hangingPunct="1">
              <a:buClr>
                <a:srgbClr val="4A18A4"/>
              </a:buClr>
              <a:buSzTx/>
              <a:buFont typeface="Arial" charset="0"/>
              <a:buChar char="–"/>
              <a:defRPr/>
            </a:pPr>
            <a:r>
              <a:rPr lang="en-GB" sz="1400" dirty="0">
                <a:ea typeface="+mn-ea"/>
              </a:rPr>
              <a:t>Challenge with several asset owners/customers in the Scrum team. How to communicate, what is the project and what are the other project? Creates confusion.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descr="RelationshipMarketing">
            <a:extLst>
              <a:ext uri="{FF2B5EF4-FFF2-40B4-BE49-F238E27FC236}">
                <a16:creationId xmlns:a16="http://schemas.microsoft.com/office/drawing/2014/main" id="{FF093A97-207E-4CBF-8A48-26B653C173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725" y="2565400"/>
            <a:ext cx="1587500"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07" name="Rectangle 3">
            <a:extLst>
              <a:ext uri="{FF2B5EF4-FFF2-40B4-BE49-F238E27FC236}">
                <a16:creationId xmlns:a16="http://schemas.microsoft.com/office/drawing/2014/main" id="{7ACE3EFD-EE97-42DD-921E-083E16875E0D}"/>
              </a:ext>
            </a:extLst>
          </p:cNvPr>
          <p:cNvSpPr>
            <a:spLocks noGrp="1" noChangeArrowheads="1"/>
          </p:cNvSpPr>
          <p:nvPr>
            <p:ph type="title"/>
          </p:nvPr>
        </p:nvSpPr>
        <p:spPr>
          <a:xfrm>
            <a:off x="250825" y="236538"/>
            <a:ext cx="8499475" cy="744537"/>
          </a:xfrm>
        </p:spPr>
        <p:txBody>
          <a:bodyPr/>
          <a:lstStyle/>
          <a:p>
            <a:pPr eaLnBrk="1" hangingPunct="1">
              <a:defRPr/>
            </a:pPr>
            <a:r>
              <a:rPr lang="en-GB">
                <a:ea typeface="+mj-ea"/>
              </a:rPr>
              <a:t>Scrum, involvement and communication 2</a:t>
            </a:r>
            <a:endParaRPr lang="nb-NO">
              <a:ea typeface="+mj-ea"/>
            </a:endParaRPr>
          </a:p>
        </p:txBody>
      </p:sp>
      <p:sp>
        <p:nvSpPr>
          <p:cNvPr id="200708" name="Rectangle 4">
            <a:extLst>
              <a:ext uri="{FF2B5EF4-FFF2-40B4-BE49-F238E27FC236}">
                <a16:creationId xmlns:a16="http://schemas.microsoft.com/office/drawing/2014/main" id="{EE38CE2F-815F-449D-AF4F-2426227CFAAF}"/>
              </a:ext>
            </a:extLst>
          </p:cNvPr>
          <p:cNvSpPr>
            <a:spLocks noGrp="1" noChangeArrowheads="1"/>
          </p:cNvSpPr>
          <p:nvPr>
            <p:ph type="body" idx="1"/>
          </p:nvPr>
        </p:nvSpPr>
        <p:spPr>
          <a:xfrm>
            <a:off x="250825" y="1196975"/>
            <a:ext cx="8499475" cy="4967288"/>
          </a:xfrm>
        </p:spPr>
        <p:txBody>
          <a:bodyPr/>
          <a:lstStyle/>
          <a:p>
            <a:pPr eaLnBrk="1" hangingPunct="1">
              <a:lnSpc>
                <a:spcPct val="100000"/>
              </a:lnSpc>
              <a:buClr>
                <a:srgbClr val="4A18A4"/>
              </a:buClr>
              <a:defRPr/>
            </a:pPr>
            <a:r>
              <a:rPr lang="en-GB" sz="1400" b="1" dirty="0">
                <a:ea typeface="+mn-ea"/>
              </a:rPr>
              <a:t>What is important in a Scrum process?</a:t>
            </a:r>
            <a:br>
              <a:rPr lang="en-GB" sz="1400" b="1" dirty="0">
                <a:ea typeface="+mn-ea"/>
              </a:rPr>
            </a:br>
            <a:endParaRPr lang="en-GB" sz="1400" b="1" dirty="0">
              <a:ea typeface="+mn-ea"/>
            </a:endParaRPr>
          </a:p>
          <a:p>
            <a:pPr lvl="1" eaLnBrk="1" hangingPunct="1">
              <a:lnSpc>
                <a:spcPct val="90000"/>
              </a:lnSpc>
              <a:buClr>
                <a:srgbClr val="4A18A4"/>
              </a:buClr>
              <a:buSzTx/>
              <a:buFont typeface="Arial" charset="0"/>
              <a:buChar char="–"/>
              <a:defRPr/>
            </a:pPr>
            <a:r>
              <a:rPr lang="en-GB" sz="1400" dirty="0">
                <a:ea typeface="+mn-ea"/>
              </a:rPr>
              <a:t>Involvement of key stakeholders and user groups from the start of the project.</a:t>
            </a:r>
          </a:p>
          <a:p>
            <a:pPr lvl="1" eaLnBrk="1" hangingPunct="1">
              <a:lnSpc>
                <a:spcPct val="90000"/>
              </a:lnSpc>
              <a:buClr>
                <a:srgbClr val="4A18A4"/>
              </a:buClr>
              <a:buSzTx/>
              <a:buFont typeface="Arial" charset="0"/>
              <a:buChar char="–"/>
              <a:defRPr/>
            </a:pPr>
            <a:r>
              <a:rPr lang="en-GB" sz="1400" dirty="0">
                <a:ea typeface="+mn-ea"/>
              </a:rPr>
              <a:t>Openness from management.</a:t>
            </a:r>
          </a:p>
          <a:p>
            <a:pPr lvl="1" eaLnBrk="1" hangingPunct="1">
              <a:lnSpc>
                <a:spcPct val="90000"/>
              </a:lnSpc>
              <a:buClr>
                <a:srgbClr val="4A18A4"/>
              </a:buClr>
              <a:buSzTx/>
              <a:buFont typeface="Arial" charset="0"/>
              <a:buChar char="–"/>
              <a:defRPr/>
            </a:pPr>
            <a:r>
              <a:rPr lang="en-GB" sz="1400" dirty="0">
                <a:ea typeface="+mn-ea"/>
              </a:rPr>
              <a:t>Good communication channels = mutual communication (dialogue).</a:t>
            </a:r>
          </a:p>
          <a:p>
            <a:pPr lvl="1" eaLnBrk="1" hangingPunct="1">
              <a:lnSpc>
                <a:spcPct val="90000"/>
              </a:lnSpc>
              <a:buClr>
                <a:srgbClr val="4A18A4"/>
              </a:buClr>
              <a:buSzTx/>
              <a:buFont typeface="Arial" charset="0"/>
              <a:buChar char="–"/>
              <a:defRPr/>
            </a:pPr>
            <a:r>
              <a:rPr lang="en-GB" sz="1400" dirty="0">
                <a:ea typeface="+mn-ea"/>
              </a:rPr>
              <a:t>Communicate that the project and the team have the same goals and same owner, </a:t>
            </a:r>
          </a:p>
          <a:p>
            <a:pPr lvl="1" eaLnBrk="1" hangingPunct="1">
              <a:lnSpc>
                <a:spcPct val="90000"/>
              </a:lnSpc>
              <a:buClr>
                <a:srgbClr val="4A18A4"/>
              </a:buClr>
              <a:buSzTx/>
              <a:buFont typeface="Arial" charset="0"/>
              <a:buNone/>
              <a:defRPr/>
            </a:pPr>
            <a:r>
              <a:rPr lang="en-GB" sz="1400" dirty="0">
                <a:ea typeface="+mn-ea"/>
              </a:rPr>
              <a:t>	it is not a conflict.</a:t>
            </a:r>
          </a:p>
          <a:p>
            <a:pPr lvl="1" eaLnBrk="1" hangingPunct="1">
              <a:lnSpc>
                <a:spcPct val="90000"/>
              </a:lnSpc>
              <a:buClr>
                <a:srgbClr val="4A18A4"/>
              </a:buClr>
              <a:buSzTx/>
              <a:buFont typeface="Arial" charset="0"/>
              <a:buChar char="–"/>
              <a:defRPr/>
            </a:pPr>
            <a:r>
              <a:rPr lang="en-GB" sz="1400" dirty="0">
                <a:ea typeface="+mn-ea"/>
              </a:rPr>
              <a:t>Close communication between the team and product owner.</a:t>
            </a:r>
          </a:p>
          <a:p>
            <a:pPr lvl="1" eaLnBrk="1" hangingPunct="1">
              <a:lnSpc>
                <a:spcPct val="90000"/>
              </a:lnSpc>
              <a:buClr>
                <a:srgbClr val="4A18A4"/>
              </a:buClr>
              <a:buSzTx/>
              <a:buFont typeface="Arial" charset="0"/>
              <a:buChar char="–"/>
              <a:defRPr/>
            </a:pPr>
            <a:r>
              <a:rPr lang="en-GB" sz="1400" dirty="0">
                <a:ea typeface="+mn-ea"/>
              </a:rPr>
              <a:t>Several joint meetings and open meetings (regardless of the demo).</a:t>
            </a:r>
          </a:p>
          <a:p>
            <a:pPr lvl="1" eaLnBrk="1" hangingPunct="1">
              <a:lnSpc>
                <a:spcPct val="90000"/>
              </a:lnSpc>
              <a:buClr>
                <a:srgbClr val="4A18A4"/>
              </a:buClr>
              <a:buSzTx/>
              <a:buFont typeface="Arial" charset="0"/>
              <a:buChar char="–"/>
              <a:defRPr/>
            </a:pPr>
            <a:r>
              <a:rPr lang="en-GB" sz="1400" dirty="0">
                <a:ea typeface="+mn-ea"/>
              </a:rPr>
              <a:t>Do not forget other important stakeholders (who are not involved in teams).</a:t>
            </a:r>
          </a:p>
          <a:p>
            <a:pPr lvl="1" eaLnBrk="1" hangingPunct="1">
              <a:lnSpc>
                <a:spcPct val="90000"/>
              </a:lnSpc>
              <a:buClr>
                <a:srgbClr val="4A18A4"/>
              </a:buClr>
              <a:buSzTx/>
              <a:buFont typeface="Arial" charset="0"/>
              <a:buChar char="–"/>
              <a:defRPr/>
            </a:pPr>
            <a:r>
              <a:rPr lang="en-GB" sz="1400" dirty="0">
                <a:ea typeface="+mn-ea"/>
              </a:rPr>
              <a:t>Involve the real customers and understand the decision path.</a:t>
            </a:r>
          </a:p>
          <a:p>
            <a:pPr lvl="1" eaLnBrk="1" hangingPunct="1">
              <a:lnSpc>
                <a:spcPct val="90000"/>
              </a:lnSpc>
              <a:buClr>
                <a:srgbClr val="4A18A4"/>
              </a:buClr>
              <a:buSzTx/>
              <a:buFont typeface="Arial" charset="0"/>
              <a:buChar char="–"/>
              <a:defRPr/>
            </a:pPr>
            <a:r>
              <a:rPr lang="en-GB" sz="1400" dirty="0">
                <a:ea typeface="+mn-ea"/>
              </a:rPr>
              <a:t>Communicate what Scrum is and what we want with it (done in a Scrum introduction process). What is the purpose behind it?</a:t>
            </a:r>
          </a:p>
          <a:p>
            <a:pPr lvl="1" eaLnBrk="1" hangingPunct="1">
              <a:lnSpc>
                <a:spcPct val="90000"/>
              </a:lnSpc>
              <a:buClr>
                <a:srgbClr val="4A18A4"/>
              </a:buClr>
              <a:buSzTx/>
              <a:buFont typeface="Arial" charset="0"/>
              <a:buChar char="–"/>
              <a:defRPr/>
            </a:pPr>
            <a:r>
              <a:rPr lang="en-GB" sz="1400" dirty="0">
                <a:ea typeface="+mn-ea"/>
              </a:rPr>
              <a:t>Communicate roles, who does what? What are the responsibilities?</a:t>
            </a:r>
          </a:p>
          <a:p>
            <a:pPr lvl="1" eaLnBrk="1" hangingPunct="1">
              <a:lnSpc>
                <a:spcPct val="90000"/>
              </a:lnSpc>
              <a:buClr>
                <a:srgbClr val="4A18A4"/>
              </a:buClr>
              <a:buSzTx/>
              <a:buFont typeface="Arial" charset="0"/>
              <a:buChar char="–"/>
              <a:defRPr/>
            </a:pPr>
            <a:r>
              <a:rPr lang="en-GB" sz="1400" dirty="0">
                <a:ea typeface="+mn-ea"/>
              </a:rPr>
              <a:t>Creating an overall plan with milestones, that can be changed if the user stories of greater business value gets higher priority. Creates a greater predictability for communications and training.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4" descr="RelationshipMarketing">
            <a:extLst>
              <a:ext uri="{FF2B5EF4-FFF2-40B4-BE49-F238E27FC236}">
                <a16:creationId xmlns:a16="http://schemas.microsoft.com/office/drawing/2014/main" id="{CD4029FA-1E03-4049-8765-A996BD7B1B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3600" y="836613"/>
            <a:ext cx="18796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2754" name="Rectangle 2">
            <a:extLst>
              <a:ext uri="{FF2B5EF4-FFF2-40B4-BE49-F238E27FC236}">
                <a16:creationId xmlns:a16="http://schemas.microsoft.com/office/drawing/2014/main" id="{E015D96F-ACCC-4DD2-8A8B-07EEA1321B59}"/>
              </a:ext>
            </a:extLst>
          </p:cNvPr>
          <p:cNvSpPr>
            <a:spLocks noGrp="1" noChangeArrowheads="1"/>
          </p:cNvSpPr>
          <p:nvPr>
            <p:ph type="title"/>
          </p:nvPr>
        </p:nvSpPr>
        <p:spPr>
          <a:xfrm>
            <a:off x="250825" y="44450"/>
            <a:ext cx="8499475" cy="744538"/>
          </a:xfrm>
        </p:spPr>
        <p:txBody>
          <a:bodyPr/>
          <a:lstStyle/>
          <a:p>
            <a:pPr eaLnBrk="1" hangingPunct="1">
              <a:defRPr/>
            </a:pPr>
            <a:r>
              <a:rPr lang="en-GB">
                <a:ea typeface="+mj-ea"/>
              </a:rPr>
              <a:t>Scrum, involvement and communication </a:t>
            </a:r>
            <a:r>
              <a:rPr lang="nb-NO">
                <a:ea typeface="+mj-ea"/>
              </a:rPr>
              <a:t>3</a:t>
            </a:r>
          </a:p>
        </p:txBody>
      </p:sp>
      <p:sp>
        <p:nvSpPr>
          <p:cNvPr id="202755" name="Rectangle 3">
            <a:extLst>
              <a:ext uri="{FF2B5EF4-FFF2-40B4-BE49-F238E27FC236}">
                <a16:creationId xmlns:a16="http://schemas.microsoft.com/office/drawing/2014/main" id="{60B6D53C-D53B-4ABF-88BB-ED7B3B4E12C2}"/>
              </a:ext>
            </a:extLst>
          </p:cNvPr>
          <p:cNvSpPr>
            <a:spLocks noGrp="1" noChangeArrowheads="1"/>
          </p:cNvSpPr>
          <p:nvPr>
            <p:ph type="body" idx="1"/>
          </p:nvPr>
        </p:nvSpPr>
        <p:spPr>
          <a:xfrm>
            <a:off x="250825" y="1052513"/>
            <a:ext cx="8499475" cy="5111750"/>
          </a:xfrm>
        </p:spPr>
        <p:txBody>
          <a:bodyPr/>
          <a:lstStyle/>
          <a:p>
            <a:pPr eaLnBrk="1" hangingPunct="1">
              <a:lnSpc>
                <a:spcPct val="90000"/>
              </a:lnSpc>
              <a:buClr>
                <a:srgbClr val="4A18A4"/>
              </a:buClr>
            </a:pPr>
            <a:r>
              <a:rPr lang="en-GB" altLang="nb-NO" sz="1400" b="1"/>
              <a:t>Communication and regular meetings of the Scrum</a:t>
            </a:r>
          </a:p>
          <a:p>
            <a:pPr lvl="1" eaLnBrk="1" hangingPunct="1">
              <a:lnSpc>
                <a:spcPct val="80000"/>
              </a:lnSpc>
              <a:buClr>
                <a:srgbClr val="4A18A4"/>
              </a:buClr>
              <a:buSzTx/>
            </a:pPr>
            <a:r>
              <a:rPr lang="en-GB" altLang="nb-NO" sz="1200"/>
              <a:t>Sprint Planning Meeting, Part 1 and 2</a:t>
            </a:r>
          </a:p>
          <a:p>
            <a:pPr lvl="2" eaLnBrk="1" hangingPunct="1">
              <a:lnSpc>
                <a:spcPct val="80000"/>
              </a:lnSpc>
              <a:buClr>
                <a:srgbClr val="4A18A4"/>
              </a:buClr>
              <a:buSzTx/>
            </a:pPr>
            <a:r>
              <a:rPr lang="en-GB" altLang="nb-NO" sz="1200"/>
              <a:t>Invitation to team members and product owner</a:t>
            </a:r>
          </a:p>
          <a:p>
            <a:pPr lvl="2" eaLnBrk="1" hangingPunct="1">
              <a:lnSpc>
                <a:spcPct val="80000"/>
              </a:lnSpc>
              <a:buClr>
                <a:srgbClr val="4A18A4"/>
              </a:buClr>
              <a:buSzTx/>
            </a:pPr>
            <a:r>
              <a:rPr lang="en-GB" altLang="nb-NO" sz="1200"/>
              <a:t>Team and product owner clarify whether others should be invited (user, customer)</a:t>
            </a:r>
          </a:p>
          <a:p>
            <a:pPr lvl="1" eaLnBrk="1" hangingPunct="1">
              <a:lnSpc>
                <a:spcPct val="80000"/>
              </a:lnSpc>
              <a:buClr>
                <a:srgbClr val="4A18A4"/>
              </a:buClr>
              <a:buSzTx/>
            </a:pPr>
            <a:r>
              <a:rPr lang="en-GB" altLang="nb-NO" sz="1200"/>
              <a:t>Daily Scrum</a:t>
            </a:r>
          </a:p>
          <a:p>
            <a:pPr lvl="2" eaLnBrk="1" hangingPunct="1">
              <a:lnSpc>
                <a:spcPct val="80000"/>
              </a:lnSpc>
              <a:buClr>
                <a:srgbClr val="4A18A4"/>
              </a:buClr>
              <a:buSzTx/>
            </a:pPr>
            <a:r>
              <a:rPr lang="en-GB" altLang="nb-NO" sz="1200"/>
              <a:t>Internal communications in the team</a:t>
            </a:r>
          </a:p>
          <a:p>
            <a:pPr lvl="2" eaLnBrk="1" hangingPunct="1">
              <a:lnSpc>
                <a:spcPct val="80000"/>
              </a:lnSpc>
              <a:buClr>
                <a:srgbClr val="4A18A4"/>
              </a:buClr>
              <a:buSzTx/>
            </a:pPr>
            <a:r>
              <a:rPr lang="en-GB" altLang="nb-NO" sz="1200"/>
              <a:t>Product Owner is present as much as possible for involvement and influence</a:t>
            </a:r>
          </a:p>
          <a:p>
            <a:pPr lvl="1" eaLnBrk="1" hangingPunct="1">
              <a:lnSpc>
                <a:spcPct val="80000"/>
              </a:lnSpc>
              <a:buClr>
                <a:srgbClr val="4A18A4"/>
              </a:buClr>
              <a:buSzTx/>
            </a:pPr>
            <a:r>
              <a:rPr lang="en-GB" altLang="nb-NO" sz="1200"/>
              <a:t>Product Backlog Review</a:t>
            </a:r>
          </a:p>
          <a:p>
            <a:pPr lvl="2" eaLnBrk="1" hangingPunct="1">
              <a:lnSpc>
                <a:spcPct val="80000"/>
              </a:lnSpc>
              <a:buClr>
                <a:srgbClr val="4A18A4"/>
              </a:buClr>
              <a:buSzTx/>
            </a:pPr>
            <a:r>
              <a:rPr lang="en-GB" altLang="nb-NO" sz="1200"/>
              <a:t>Invitation to team members and product owner</a:t>
            </a:r>
          </a:p>
          <a:p>
            <a:pPr lvl="2" eaLnBrk="1" hangingPunct="1">
              <a:lnSpc>
                <a:spcPct val="80000"/>
              </a:lnSpc>
              <a:buClr>
                <a:srgbClr val="4A18A4"/>
              </a:buClr>
              <a:buSzTx/>
            </a:pPr>
            <a:r>
              <a:rPr lang="en-GB" altLang="nb-NO" sz="1200"/>
              <a:t>Team and product owner clarify whether others should be invited (user, customer)</a:t>
            </a:r>
          </a:p>
          <a:p>
            <a:pPr lvl="1" eaLnBrk="1" hangingPunct="1">
              <a:lnSpc>
                <a:spcPct val="80000"/>
              </a:lnSpc>
              <a:buClr>
                <a:srgbClr val="4A18A4"/>
              </a:buClr>
              <a:buSzTx/>
            </a:pPr>
            <a:r>
              <a:rPr lang="en-GB" altLang="nb-NO" sz="1200"/>
              <a:t>Sprint Demo</a:t>
            </a:r>
          </a:p>
          <a:p>
            <a:pPr lvl="2" eaLnBrk="1" hangingPunct="1">
              <a:lnSpc>
                <a:spcPct val="80000"/>
              </a:lnSpc>
              <a:buClr>
                <a:srgbClr val="4A18A4"/>
              </a:buClr>
              <a:buSzTx/>
            </a:pPr>
            <a:r>
              <a:rPr lang="en-GB" altLang="nb-NO" sz="1200"/>
              <a:t>Good communication channel. Fixed frequency (2-3 weeks). Allows/forcing out a mutual communication and involvement of several groups. Important with a right level for the communication (who is the recipient?)</a:t>
            </a:r>
          </a:p>
          <a:p>
            <a:pPr lvl="2" eaLnBrk="1" hangingPunct="1">
              <a:lnSpc>
                <a:spcPct val="80000"/>
              </a:lnSpc>
              <a:buClr>
                <a:srgbClr val="4A18A4"/>
              </a:buClr>
              <a:buSzTx/>
            </a:pPr>
            <a:r>
              <a:rPr lang="en-GB" altLang="nb-NO" sz="1200"/>
              <a:t>Invitation from the product owner to selected stakeholder, customers and user groups</a:t>
            </a:r>
          </a:p>
          <a:p>
            <a:pPr lvl="1" eaLnBrk="1" hangingPunct="1">
              <a:lnSpc>
                <a:spcPct val="80000"/>
              </a:lnSpc>
              <a:buClr>
                <a:srgbClr val="4A18A4"/>
              </a:buClr>
              <a:buSzTx/>
            </a:pPr>
            <a:r>
              <a:rPr lang="en-GB" altLang="nb-NO" sz="1200"/>
              <a:t>Sprint Reflection</a:t>
            </a:r>
          </a:p>
          <a:p>
            <a:pPr lvl="2" eaLnBrk="1" hangingPunct="1">
              <a:lnSpc>
                <a:spcPct val="80000"/>
              </a:lnSpc>
              <a:buClr>
                <a:srgbClr val="4A18A4"/>
              </a:buClr>
              <a:buSzTx/>
            </a:pPr>
            <a:r>
              <a:rPr lang="en-GB" altLang="nb-NO" sz="1200"/>
              <a:t> Invitation to team members and product owner.</a:t>
            </a:r>
          </a:p>
          <a:p>
            <a:pPr lvl="1" eaLnBrk="1" hangingPunct="1">
              <a:lnSpc>
                <a:spcPct val="80000"/>
              </a:lnSpc>
              <a:buClr>
                <a:srgbClr val="4A18A4"/>
              </a:buClr>
              <a:buSzTx/>
            </a:pPr>
            <a:r>
              <a:rPr lang="en-GB" altLang="nb-NO" sz="1200"/>
              <a:t>Other meetings / workshops</a:t>
            </a:r>
          </a:p>
          <a:p>
            <a:pPr lvl="2" eaLnBrk="1" hangingPunct="1">
              <a:lnSpc>
                <a:spcPct val="80000"/>
              </a:lnSpc>
              <a:buClr>
                <a:srgbClr val="4A18A4"/>
              </a:buClr>
              <a:buSzTx/>
            </a:pPr>
            <a:r>
              <a:rPr lang="en-GB" altLang="nb-NO" sz="1200"/>
              <a:t>Team area works well as a creative workplace / meeting place for a few people. Provides a more interactive and inclusive work process</a:t>
            </a:r>
          </a:p>
          <a:p>
            <a:pPr lvl="2" eaLnBrk="1" hangingPunct="1">
              <a:lnSpc>
                <a:spcPct val="80000"/>
              </a:lnSpc>
              <a:buClr>
                <a:srgbClr val="4A18A4"/>
              </a:buClr>
              <a:buSzTx/>
            </a:pPr>
            <a:r>
              <a:rPr lang="en-GB" altLang="nb-NO" sz="1200"/>
              <a:t>Co-location of teams is a success factor for communication and collaboration in the team and across different teams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2" descr="RelationshipMarketing">
            <a:extLst>
              <a:ext uri="{FF2B5EF4-FFF2-40B4-BE49-F238E27FC236}">
                <a16:creationId xmlns:a16="http://schemas.microsoft.com/office/drawing/2014/main" id="{071033C6-C181-4C24-B774-C7DD4440DC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1138" y="1052513"/>
            <a:ext cx="2582862"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03" name="Rectangle 3">
            <a:extLst>
              <a:ext uri="{FF2B5EF4-FFF2-40B4-BE49-F238E27FC236}">
                <a16:creationId xmlns:a16="http://schemas.microsoft.com/office/drawing/2014/main" id="{C4EF7B55-E675-4052-94C9-A39D37E7CD9D}"/>
              </a:ext>
            </a:extLst>
          </p:cNvPr>
          <p:cNvSpPr>
            <a:spLocks noGrp="1" noChangeArrowheads="1"/>
          </p:cNvSpPr>
          <p:nvPr>
            <p:ph type="title"/>
          </p:nvPr>
        </p:nvSpPr>
        <p:spPr>
          <a:xfrm>
            <a:off x="323850" y="260350"/>
            <a:ext cx="8499475" cy="744538"/>
          </a:xfrm>
        </p:spPr>
        <p:txBody>
          <a:bodyPr/>
          <a:lstStyle/>
          <a:p>
            <a:pPr eaLnBrk="1" hangingPunct="1">
              <a:defRPr/>
            </a:pPr>
            <a:r>
              <a:rPr lang="en-GB">
                <a:ea typeface="+mj-ea"/>
              </a:rPr>
              <a:t>Scrum, involvement and communication </a:t>
            </a:r>
            <a:r>
              <a:rPr lang="nb-NO">
                <a:ea typeface="+mj-ea"/>
              </a:rPr>
              <a:t>4</a:t>
            </a:r>
          </a:p>
        </p:txBody>
      </p:sp>
      <p:sp>
        <p:nvSpPr>
          <p:cNvPr id="204804" name="Rectangle 4">
            <a:extLst>
              <a:ext uri="{FF2B5EF4-FFF2-40B4-BE49-F238E27FC236}">
                <a16:creationId xmlns:a16="http://schemas.microsoft.com/office/drawing/2014/main" id="{1FB4C7D9-B463-4848-9353-81C5306A2DA8}"/>
              </a:ext>
            </a:extLst>
          </p:cNvPr>
          <p:cNvSpPr>
            <a:spLocks noGrp="1" noChangeArrowheads="1"/>
          </p:cNvSpPr>
          <p:nvPr>
            <p:ph type="body" idx="1"/>
          </p:nvPr>
        </p:nvSpPr>
        <p:spPr>
          <a:xfrm>
            <a:off x="320675" y="1341438"/>
            <a:ext cx="8499475" cy="3998912"/>
          </a:xfrm>
        </p:spPr>
        <p:txBody>
          <a:bodyPr/>
          <a:lstStyle/>
          <a:p>
            <a:pPr marL="304800" indent="-304800" eaLnBrk="1" hangingPunct="1">
              <a:lnSpc>
                <a:spcPct val="100000"/>
              </a:lnSpc>
              <a:buClr>
                <a:srgbClr val="4A18A4"/>
              </a:buClr>
              <a:defRPr/>
            </a:pPr>
            <a:r>
              <a:rPr lang="en-GB" sz="1600" b="1">
                <a:ea typeface="+mn-ea"/>
              </a:rPr>
              <a:t>Better communication with SCRUM</a:t>
            </a:r>
          </a:p>
          <a:p>
            <a:pPr marL="762000" lvl="1" indent="-304800" eaLnBrk="1" hangingPunct="1">
              <a:lnSpc>
                <a:spcPct val="90000"/>
              </a:lnSpc>
              <a:buClr>
                <a:srgbClr val="4A18A4"/>
              </a:buClr>
              <a:buSzTx/>
              <a:buFont typeface="Arial" charset="0"/>
              <a:buChar char="–"/>
              <a:defRPr/>
            </a:pPr>
            <a:r>
              <a:rPr lang="en-GB" sz="1600">
                <a:ea typeface="+mn-ea"/>
              </a:rPr>
              <a:t>Obligations relating to </a:t>
            </a:r>
            <a:r>
              <a:rPr lang="en-GB" sz="1600" i="1">
                <a:ea typeface="+mn-ea"/>
              </a:rPr>
              <a:t>Definition of Done</a:t>
            </a:r>
          </a:p>
          <a:p>
            <a:pPr marL="762000" lvl="1" indent="-304800" eaLnBrk="1" hangingPunct="1">
              <a:lnSpc>
                <a:spcPct val="90000"/>
              </a:lnSpc>
              <a:buClr>
                <a:srgbClr val="4A18A4"/>
              </a:buClr>
              <a:buSzTx/>
              <a:buFont typeface="Arial" charset="0"/>
              <a:buChar char="–"/>
              <a:defRPr/>
            </a:pPr>
            <a:r>
              <a:rPr lang="en-GB" sz="1600">
                <a:ea typeface="+mn-ea"/>
              </a:rPr>
              <a:t>The simplicity of the </a:t>
            </a:r>
            <a:r>
              <a:rPr lang="en-GB" sz="1600" i="1">
                <a:ea typeface="+mn-ea"/>
              </a:rPr>
              <a:t>Daily Scrum and scrumboards</a:t>
            </a:r>
          </a:p>
          <a:p>
            <a:pPr marL="762000" lvl="1" indent="-304800" eaLnBrk="1" hangingPunct="1">
              <a:lnSpc>
                <a:spcPct val="90000"/>
              </a:lnSpc>
              <a:buClr>
                <a:srgbClr val="4A18A4"/>
              </a:buClr>
              <a:buSzTx/>
              <a:buFont typeface="Arial" charset="0"/>
              <a:buChar char="–"/>
              <a:defRPr/>
            </a:pPr>
            <a:r>
              <a:rPr lang="en-GB" sz="1600">
                <a:ea typeface="+mn-ea"/>
              </a:rPr>
              <a:t>ScrumMaster </a:t>
            </a:r>
            <a:r>
              <a:rPr lang="en-GB" sz="1600" i="1">
                <a:ea typeface="+mn-ea"/>
              </a:rPr>
              <a:t>protects </a:t>
            </a:r>
            <a:r>
              <a:rPr lang="en-GB" sz="1600">
                <a:ea typeface="+mn-ea"/>
              </a:rPr>
              <a:t>the team from unnecessary noise</a:t>
            </a:r>
          </a:p>
          <a:p>
            <a:pPr marL="762000" lvl="1" indent="-304800" eaLnBrk="1" hangingPunct="1">
              <a:lnSpc>
                <a:spcPct val="90000"/>
              </a:lnSpc>
              <a:buClr>
                <a:srgbClr val="4A18A4"/>
              </a:buClr>
              <a:buSzTx/>
              <a:buFont typeface="Arial" charset="0"/>
              <a:buChar char="–"/>
              <a:defRPr/>
            </a:pPr>
            <a:r>
              <a:rPr lang="en-GB" sz="1600">
                <a:ea typeface="+mn-ea"/>
              </a:rPr>
              <a:t>Achieve a permanent </a:t>
            </a:r>
            <a:r>
              <a:rPr lang="en-GB" sz="1600" i="1">
                <a:ea typeface="+mn-ea"/>
              </a:rPr>
              <a:t>project rhythm</a:t>
            </a:r>
          </a:p>
          <a:p>
            <a:pPr marL="762000" lvl="1" indent="-304800" eaLnBrk="1" hangingPunct="1">
              <a:lnSpc>
                <a:spcPct val="90000"/>
              </a:lnSpc>
              <a:buClr>
                <a:srgbClr val="4A18A4"/>
              </a:buClr>
              <a:buSzTx/>
              <a:buFont typeface="Arial" charset="0"/>
              <a:buChar char="–"/>
              <a:defRPr/>
            </a:pPr>
            <a:r>
              <a:rPr lang="en-GB" sz="1600">
                <a:ea typeface="+mn-ea"/>
              </a:rPr>
              <a:t>Synchronized implementation of the </a:t>
            </a:r>
            <a:r>
              <a:rPr lang="en-GB" sz="1600" i="1">
                <a:ea typeface="+mn-ea"/>
              </a:rPr>
              <a:t>Product Backlog</a:t>
            </a:r>
          </a:p>
          <a:p>
            <a:pPr marL="762000" lvl="1" indent="-304800" eaLnBrk="1" hangingPunct="1">
              <a:lnSpc>
                <a:spcPct val="90000"/>
              </a:lnSpc>
              <a:buClr>
                <a:srgbClr val="4A18A4"/>
              </a:buClr>
              <a:buSzTx/>
              <a:buFont typeface="Arial" charset="0"/>
              <a:buChar char="–"/>
              <a:defRPr/>
            </a:pPr>
            <a:r>
              <a:rPr lang="en-GB" sz="1600">
                <a:ea typeface="+mn-ea"/>
              </a:rPr>
              <a:t>Uniform reporting status by using the </a:t>
            </a:r>
            <a:r>
              <a:rPr lang="en-GB" sz="1600" i="1">
                <a:ea typeface="+mn-ea"/>
              </a:rPr>
              <a:t>Definition of Done</a:t>
            </a:r>
          </a:p>
          <a:p>
            <a:pPr marL="762000" lvl="1" indent="-304800" eaLnBrk="1" hangingPunct="1">
              <a:lnSpc>
                <a:spcPct val="90000"/>
              </a:lnSpc>
              <a:buClr>
                <a:srgbClr val="4A18A4"/>
              </a:buClr>
              <a:buSzTx/>
              <a:buFont typeface="Arial" charset="0"/>
              <a:buNone/>
              <a:defRPr/>
            </a:pPr>
            <a:r>
              <a:rPr lang="en-GB" sz="1600" b="1">
                <a:ea typeface="+mn-ea"/>
              </a:rPr>
              <a:t>Scrum of Scrum / MetaSCRUM</a:t>
            </a:r>
          </a:p>
          <a:p>
            <a:pPr marL="762000" lvl="1" indent="-304800" eaLnBrk="1" hangingPunct="1">
              <a:lnSpc>
                <a:spcPct val="90000"/>
              </a:lnSpc>
              <a:buClr>
                <a:srgbClr val="4A18A4"/>
              </a:buClr>
              <a:buSzTx/>
              <a:buFont typeface="Arial" charset="0"/>
              <a:buChar char="–"/>
              <a:defRPr/>
            </a:pPr>
            <a:r>
              <a:rPr lang="en-GB" sz="1600">
                <a:ea typeface="+mn-ea"/>
              </a:rPr>
              <a:t>Better information flow between teams</a:t>
            </a:r>
          </a:p>
          <a:p>
            <a:pPr marL="762000" lvl="1" indent="-304800" eaLnBrk="1" hangingPunct="1">
              <a:lnSpc>
                <a:spcPct val="90000"/>
              </a:lnSpc>
              <a:buClr>
                <a:srgbClr val="4A18A4"/>
              </a:buClr>
              <a:buSzTx/>
              <a:buFont typeface="Arial" charset="0"/>
              <a:buChar char="–"/>
              <a:defRPr/>
            </a:pPr>
            <a:r>
              <a:rPr lang="en-GB" sz="1600">
                <a:ea typeface="+mn-ea"/>
              </a:rPr>
              <a:t>Common commitment to the project's goals and plans</a:t>
            </a:r>
          </a:p>
          <a:p>
            <a:pPr marL="762000" lvl="1" indent="-304800" eaLnBrk="1" hangingPunct="1">
              <a:lnSpc>
                <a:spcPct val="90000"/>
              </a:lnSpc>
              <a:buClr>
                <a:srgbClr val="4A18A4"/>
              </a:buClr>
              <a:buSzTx/>
              <a:buFont typeface="Arial" charset="0"/>
              <a:buChar char="–"/>
              <a:defRPr/>
            </a:pPr>
            <a:r>
              <a:rPr lang="en-GB" sz="1600">
                <a:ea typeface="+mn-ea"/>
              </a:rPr>
              <a:t>Identify the project's common obstacles </a:t>
            </a:r>
          </a:p>
        </p:txBody>
      </p:sp>
      <p:sp>
        <p:nvSpPr>
          <p:cNvPr id="204805" name="Text Box 5">
            <a:extLst>
              <a:ext uri="{FF2B5EF4-FFF2-40B4-BE49-F238E27FC236}">
                <a16:creationId xmlns:a16="http://schemas.microsoft.com/office/drawing/2014/main" id="{7B3DCEE0-F82E-41FF-8C54-3E80521B6EB5}"/>
              </a:ext>
            </a:extLst>
          </p:cNvPr>
          <p:cNvSpPr txBox="1">
            <a:spLocks noChangeArrowheads="1"/>
          </p:cNvSpPr>
          <p:nvPr/>
        </p:nvSpPr>
        <p:spPr bwMode="auto">
          <a:xfrm>
            <a:off x="539750" y="5516563"/>
            <a:ext cx="8064500" cy="366712"/>
          </a:xfrm>
          <a:prstGeom prst="rect">
            <a:avLst/>
          </a:prstGeom>
          <a:solidFill>
            <a:schemeClr val="folHlink"/>
          </a:solidFill>
          <a:ln>
            <a:noFill/>
          </a:ln>
          <a:effectLst/>
          <a:extLst>
            <a:ext uri="{91240B29-F687-4f45-9708-019B960494DF}">
              <a14:hiddenLine xmlns="" xmlns:a14="http://schemas.microsoft.com/office/drawing/2010/main" w="19050">
                <a:solidFill>
                  <a:srgbClr val="0075B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b="1">
                <a:solidFill>
                  <a:schemeClr val="bg1"/>
                </a:solidFill>
                <a:latin typeface="Lucida Sans" charset="0"/>
                <a:ea typeface="ＭＳ Ｐゴシック" charset="0"/>
              </a:rPr>
              <a:t>Scrum contributes to reduced noise and increased focus </a:t>
            </a:r>
          </a:p>
        </p:txBody>
      </p:sp>
    </p:spTree>
  </p:cSld>
  <p:clrMapOvr>
    <a:masterClrMapping/>
  </p:clrMapOvr>
</p:sld>
</file>

<file path=ppt/theme/theme1.xml><?xml version="1.0" encoding="utf-8"?>
<a:theme xmlns:a="http://schemas.openxmlformats.org/drawingml/2006/main" name="blank">
  <a:themeElements>
    <a:clrScheme name="blank 3">
      <a:dk1>
        <a:srgbClr val="333333"/>
      </a:dk1>
      <a:lt1>
        <a:srgbClr val="FFFFFF"/>
      </a:lt1>
      <a:dk2>
        <a:srgbClr val="333333"/>
      </a:dk2>
      <a:lt2>
        <a:srgbClr val="999999"/>
      </a:lt2>
      <a:accent1>
        <a:srgbClr val="CCCCCC"/>
      </a:accent1>
      <a:accent2>
        <a:srgbClr val="40537D"/>
      </a:accent2>
      <a:accent3>
        <a:srgbClr val="FFFFFF"/>
      </a:accent3>
      <a:accent4>
        <a:srgbClr val="2A2A2A"/>
      </a:accent4>
      <a:accent5>
        <a:srgbClr val="E2E2E2"/>
      </a:accent5>
      <a:accent6>
        <a:srgbClr val="394A71"/>
      </a:accent6>
      <a:hlink>
        <a:srgbClr val="68E6FC"/>
      </a:hlink>
      <a:folHlink>
        <a:srgbClr val="4A18A4"/>
      </a:folHlink>
    </a:clrScheme>
    <a:fontScheme name="blank">
      <a:majorFont>
        <a:latin typeface="Lucida Sans"/>
        <a:ea typeface="ＭＳ Ｐゴシック"/>
        <a:cs typeface=""/>
      </a:majorFont>
      <a:minorFont>
        <a:latin typeface="Lucida San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a:noFill/>
        </a:ln>
        <a:effectLst/>
        <a:extLst>
          <a:ext uri="{91240B29-F687-4f45-9708-019B960494DF}">
            <a14:hiddenLine xmlns="" xmlns:a14="http://schemas.microsoft.com/office/drawing/2010/main" w="19050" cap="flat" cmpd="sng" algn="ctr">
              <a:solidFill>
                <a:srgbClr val="0075B0"/>
              </a:solidFill>
              <a:prstDash val="solid"/>
              <a:round/>
              <a:headEnd type="none" w="med" len="med"/>
              <a:tailEnd type="none" w="med" len="me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Lucida Sans" charset="0"/>
            <a:ea typeface="ＭＳ Ｐゴシック" charset="0"/>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 xmlns:a14="http://schemas.microsoft.com/office/drawing/2010/main" w="19050" cap="flat" cmpd="sng" algn="ctr">
              <a:solidFill>
                <a:srgbClr val="0075B0"/>
              </a:solidFill>
              <a:prstDash val="solid"/>
              <a:round/>
              <a:headEnd type="none" w="med" len="med"/>
              <a:tailEnd type="none" w="med" len="me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Lucida Sans" charset="0"/>
            <a:ea typeface="ＭＳ Ｐゴシック" charset="0"/>
          </a:defRPr>
        </a:defPPr>
      </a:lstStyle>
    </a:lnDef>
  </a:objectDefaults>
  <a:extraClrSchemeLst>
    <a:extraClrScheme>
      <a:clrScheme name="blank 1">
        <a:dk1>
          <a:srgbClr val="000000"/>
        </a:dk1>
        <a:lt1>
          <a:srgbClr val="FFFFFF"/>
        </a:lt1>
        <a:dk2>
          <a:srgbClr val="0075B0"/>
        </a:dk2>
        <a:lt2>
          <a:srgbClr val="534C45"/>
        </a:lt2>
        <a:accent1>
          <a:srgbClr val="0075B0"/>
        </a:accent1>
        <a:accent2>
          <a:srgbClr val="57068C"/>
        </a:accent2>
        <a:accent3>
          <a:srgbClr val="FFFFFF"/>
        </a:accent3>
        <a:accent4>
          <a:srgbClr val="000000"/>
        </a:accent4>
        <a:accent5>
          <a:srgbClr val="AABDD4"/>
        </a:accent5>
        <a:accent6>
          <a:srgbClr val="4E057E"/>
        </a:accent6>
        <a:hlink>
          <a:srgbClr val="3BCDDA"/>
        </a:hlink>
        <a:folHlink>
          <a:srgbClr val="64CA00"/>
        </a:folHlink>
      </a:clrScheme>
      <a:clrMap bg1="lt1" tx1="dk1" bg2="lt2" tx2="dk2" accent1="accent1" accent2="accent2" accent3="accent3" accent4="accent4" accent5="accent5" accent6="accent6" hlink="hlink" folHlink="folHlink"/>
    </a:extraClrScheme>
    <a:extraClrScheme>
      <a:clrScheme name="blank 2">
        <a:dk1>
          <a:srgbClr val="333333"/>
        </a:dk1>
        <a:lt1>
          <a:srgbClr val="FFFFFF"/>
        </a:lt1>
        <a:dk2>
          <a:srgbClr val="333333"/>
        </a:dk2>
        <a:lt2>
          <a:srgbClr val="999999"/>
        </a:lt2>
        <a:accent1>
          <a:srgbClr val="CCCCCC"/>
        </a:accent1>
        <a:accent2>
          <a:srgbClr val="68E6FC"/>
        </a:accent2>
        <a:accent3>
          <a:srgbClr val="FFFFFF"/>
        </a:accent3>
        <a:accent4>
          <a:srgbClr val="2A2A2A"/>
        </a:accent4>
        <a:accent5>
          <a:srgbClr val="E2E2E2"/>
        </a:accent5>
        <a:accent6>
          <a:srgbClr val="5ED0E4"/>
        </a:accent6>
        <a:hlink>
          <a:srgbClr val="4A18A4"/>
        </a:hlink>
        <a:folHlink>
          <a:srgbClr val="64CA00"/>
        </a:folHlink>
      </a:clrScheme>
      <a:clrMap bg1="lt1" tx1="dk1" bg2="lt2" tx2="dk2" accent1="accent1" accent2="accent2" accent3="accent3" accent4="accent4" accent5="accent5" accent6="accent6" hlink="hlink" folHlink="folHlink"/>
    </a:extraClrScheme>
    <a:extraClrScheme>
      <a:clrScheme name="blank 3">
        <a:dk1>
          <a:srgbClr val="333333"/>
        </a:dk1>
        <a:lt1>
          <a:srgbClr val="FFFFFF"/>
        </a:lt1>
        <a:dk2>
          <a:srgbClr val="333333"/>
        </a:dk2>
        <a:lt2>
          <a:srgbClr val="999999"/>
        </a:lt2>
        <a:accent1>
          <a:srgbClr val="CCCCCC"/>
        </a:accent1>
        <a:accent2>
          <a:srgbClr val="40537D"/>
        </a:accent2>
        <a:accent3>
          <a:srgbClr val="FFFFFF"/>
        </a:accent3>
        <a:accent4>
          <a:srgbClr val="2A2A2A"/>
        </a:accent4>
        <a:accent5>
          <a:srgbClr val="E2E2E2"/>
        </a:accent5>
        <a:accent6>
          <a:srgbClr val="394A71"/>
        </a:accent6>
        <a:hlink>
          <a:srgbClr val="68E6FC"/>
        </a:hlink>
        <a:folHlink>
          <a:srgbClr val="4A18A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blank</Template>
  <TotalTime>2113</TotalTime>
  <Words>2252</Words>
  <Application>Microsoft Office PowerPoint</Application>
  <PresentationFormat>Skjermfremvisning (4:3)</PresentationFormat>
  <Paragraphs>322</Paragraphs>
  <Slides>21</Slides>
  <Notes>19</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21</vt:i4>
      </vt:variant>
    </vt:vector>
  </HeadingPairs>
  <TitlesOfParts>
    <vt:vector size="25" baseType="lpstr">
      <vt:lpstr>Arial</vt:lpstr>
      <vt:lpstr>Lucida Sans</vt:lpstr>
      <vt:lpstr>Times New Roman</vt:lpstr>
      <vt:lpstr>blank</vt:lpstr>
      <vt:lpstr>Communication Management</vt:lpstr>
      <vt:lpstr>Content</vt:lpstr>
      <vt:lpstr>What is communication?</vt:lpstr>
      <vt:lpstr>Success factors of anchoring and communication </vt:lpstr>
      <vt:lpstr>Environment - different expectations </vt:lpstr>
      <vt:lpstr>Communication Strategy </vt:lpstr>
      <vt:lpstr>Vision and goal</vt:lpstr>
      <vt:lpstr>Communication Plan</vt:lpstr>
      <vt:lpstr>Stakeholder Analysis  </vt:lpstr>
      <vt:lpstr>Stakeholder Analysis –cont.</vt:lpstr>
      <vt:lpstr>Network change agents  Participants and format </vt:lpstr>
      <vt:lpstr>Level of engagement and involvement </vt:lpstr>
      <vt:lpstr>Project Newsletter </vt:lpstr>
      <vt:lpstr>Project website </vt:lpstr>
      <vt:lpstr>What creates confidence and motivation in a project? </vt:lpstr>
      <vt:lpstr>Wiio´s law of communication</vt:lpstr>
      <vt:lpstr>Communication in Scrum projects</vt:lpstr>
      <vt:lpstr>Scrum, involvement and communication 1 </vt:lpstr>
      <vt:lpstr>Scrum, involvement and communication 2</vt:lpstr>
      <vt:lpstr>Scrum, involvement and communication 3</vt:lpstr>
      <vt:lpstr>Scrum, involvement and communication 4</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 Management</dc:title>
  <dc:subject/>
  <dc:creator/>
  <cp:keywords/>
  <dc:description/>
  <cp:lastModifiedBy>Hjard Jensen</cp:lastModifiedBy>
  <cp:revision>236</cp:revision>
  <dcterms:created xsi:type="dcterms:W3CDTF">2009-12-21T07:08:40Z</dcterms:created>
  <dcterms:modified xsi:type="dcterms:W3CDTF">2020-07-14T10:40:30Z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ddo_DocID">
    <vt:lpwstr>88d28e59-92bf-4883-a3f3-9195f8595e86</vt:lpwstr>
  </property>
</Properties>
</file>