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b="1" kern="1200">
        <a:solidFill>
          <a:srgbClr val="0075B0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71B"/>
    <a:srgbClr val="EDEAE7"/>
    <a:srgbClr val="534C45"/>
    <a:srgbClr val="0075B0"/>
    <a:srgbClr val="DFD9D1"/>
    <a:srgbClr val="EDE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12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CCD385B-B675-4193-80B9-84EDF57D02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5545C1A-51CB-4A02-AAB7-4CB2DB2D32E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4E3189D6-1D12-47CA-B19C-04D54598008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22FA626E-BBF7-4CDB-BC79-FFC0D146FD7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1916311-58A5-4171-9B5F-6BDF419938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4C6F88F-6A53-48E5-96D2-6226F321F5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66BE5131-058E-4760-BD9F-0D2C2F4CC628}" type="slidenum">
              <a:rPr lang="en-GB" altLang="nb-NO"/>
              <a:pPr/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2775" y="4435475"/>
            <a:ext cx="7758113" cy="1035050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11188" y="3640138"/>
            <a:ext cx="7772400" cy="60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E708BF26-847E-489D-95BC-15845F14FF3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58750" y="149225"/>
            <a:ext cx="6311900" cy="2746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900" b="0">
                <a:solidFill>
                  <a:srgbClr val="534C45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nb-NO"/>
              <a:t>Classification: Internal                     Status: Draft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680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A44E7AC-B9EB-4C17-9E33-496666EC33A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507BB-C425-438A-B1A6-0458DA0A24C6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03603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8A503D-931C-4410-8B1A-C104B9AED09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236FA-CE19-486E-BF84-379F4C5E4B69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4540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95288" y="1244600"/>
            <a:ext cx="4130675" cy="461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78363" y="1244600"/>
            <a:ext cx="4130675" cy="461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1EBB0F-5872-4765-B754-464A1D92205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6EA40-4D3D-4BDF-8D6B-8EF0177F6C8E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71969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6D7379-7F52-4C14-BF40-071167F6FC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1EAC0-5519-42B3-AAAD-B532BB1AB103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29659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9E24D583-34EC-4812-A4FD-791B2ABF8FC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E02A02-71B9-45A1-9856-7C7960D6140E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59518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E526797-BF65-48DA-BE6D-FE804F7D7FA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D5E356-7D60-4743-AB15-749EADB968E6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84802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F7864C-2512-483C-98C9-DE49FAE06E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9095BA-FA9D-4A7D-AF09-92B3A8C1BFF4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165760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24B5575-A5E5-49B1-B993-51931EEC16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A6260-F255-4906-9508-BF86EAA8A804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26487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A34257A-0B0D-4B21-9EC5-BB62028547E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7444DF-2C79-4162-9986-763028678B31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1143502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5763" y="533400"/>
            <a:ext cx="2116137" cy="53213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85763" y="533400"/>
            <a:ext cx="6197600" cy="53213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4F83920-763F-45EB-AF04-B2248D70B92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F400A-9E08-4599-83AF-5C8D3663E1DC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1343579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5763" y="533400"/>
            <a:ext cx="8466137" cy="58261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395288" y="1244600"/>
            <a:ext cx="8413750" cy="4610100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4BCB447-4087-4D17-B502-89A477E8A0E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B6C0B6-5693-415C-8EA3-4562A614CEA8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248760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7381851-1F8C-4FEE-8468-44403B4018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5763" y="533400"/>
            <a:ext cx="8466137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BD264DE-D598-4D32-8BA2-F90862730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244600"/>
            <a:ext cx="841375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E80E071A-19A3-4AFA-A7F2-D4115FD96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160338"/>
            <a:ext cx="8843963" cy="196850"/>
          </a:xfrm>
          <a:prstGeom prst="rect">
            <a:avLst/>
          </a:prstGeom>
          <a:solidFill>
            <a:srgbClr val="EDEA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9FB975DE-7BB0-4F0A-971B-B1776EE60D3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00950" y="146050"/>
            <a:ext cx="1250950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0">
                <a:solidFill>
                  <a:srgbClr val="534C45"/>
                </a:solidFill>
              </a:defRPr>
            </a:lvl1pPr>
          </a:lstStyle>
          <a:p>
            <a:fld id="{059D4792-5D64-4F03-AED6-57A91C228AE8}" type="slidenum">
              <a:rPr lang="en-GB" altLang="nb-NO"/>
              <a:pPr/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75B0"/>
          </a:solidFill>
          <a:latin typeface="Arial" charset="0"/>
          <a:ea typeface="ＭＳ Ｐゴシック" charset="0"/>
        </a:defRPr>
      </a:lvl9pPr>
    </p:titleStyle>
    <p:bodyStyle>
      <a:lvl1pPr marL="182563" indent="-182563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SzPct val="140000"/>
        <a:buChar char="•"/>
        <a:defRPr>
          <a:solidFill>
            <a:srgbClr val="1A171B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23888" indent="-166688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–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2pPr>
      <a:lvl3pPr marL="1076325" indent="-161925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•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3pPr>
      <a:lvl4pPr marL="1527175" indent="-182563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–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4pPr>
      <a:lvl5pPr marL="1968500" indent="-139700" algn="l" rtl="0" eaLnBrk="0" fontAlgn="base" hangingPunct="0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MS PGothic" panose="020B0600070205080204" pitchFamily="34" charset="-128"/>
        </a:defRPr>
      </a:lvl5pPr>
      <a:lvl6pPr marL="24257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6pPr>
      <a:lvl7pPr marL="28829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7pPr>
      <a:lvl8pPr marL="33401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8pPr>
      <a:lvl9pPr marL="3797300" indent="-139700" algn="l" rtl="0" fontAlgn="base">
        <a:spcBef>
          <a:spcPct val="0"/>
        </a:spcBef>
        <a:spcAft>
          <a:spcPct val="60000"/>
        </a:spcAft>
        <a:buClr>
          <a:srgbClr val="0075B0"/>
        </a:buClr>
        <a:buChar char="»"/>
        <a:defRPr>
          <a:solidFill>
            <a:srgbClr val="1A171B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ssholder for lysbildenummer 3">
            <a:extLst>
              <a:ext uri="{FF2B5EF4-FFF2-40B4-BE49-F238E27FC236}">
                <a16:creationId xmlns:a16="http://schemas.microsoft.com/office/drawing/2014/main" id="{2D6DA9B9-907A-45BC-8B1D-304F677DD0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DB5A9FA8-1A4A-4127-812C-62E9797E7142}" type="slidenum">
              <a:rPr lang="en-GB" altLang="nb-NO" sz="900" b="0">
                <a:solidFill>
                  <a:srgbClr val="534C45"/>
                </a:solidFill>
              </a:rPr>
              <a:pPr eaLnBrk="1" hangingPunct="1"/>
              <a:t>1</a:t>
            </a:fld>
            <a:endParaRPr lang="en-GB" altLang="nb-NO" sz="900" b="0">
              <a:solidFill>
                <a:srgbClr val="534C45"/>
              </a:solidFill>
            </a:endParaRPr>
          </a:p>
        </p:txBody>
      </p:sp>
      <p:sp>
        <p:nvSpPr>
          <p:cNvPr id="148493" name="Rectangle 13">
            <a:extLst>
              <a:ext uri="{FF2B5EF4-FFF2-40B4-BE49-F238E27FC236}">
                <a16:creationId xmlns:a16="http://schemas.microsoft.com/office/drawing/2014/main" id="{C6E79941-E627-42CB-B5FB-5B610F139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270000" tIns="45718" rIns="91434" bIns="45718"/>
          <a:lstStyle/>
          <a:p>
            <a:pPr eaLnBrk="1" hangingPunct="1">
              <a:defRPr/>
            </a:pPr>
            <a:r>
              <a:rPr lang="nb-NO" sz="1600">
                <a:ea typeface="+mj-ea"/>
                <a:cs typeface="+mj-cs"/>
              </a:rPr>
              <a:t>Risikomatrise</a:t>
            </a:r>
            <a:br>
              <a:rPr lang="nb-NO" sz="1600">
                <a:ea typeface="+mj-ea"/>
                <a:cs typeface="+mj-cs"/>
              </a:rPr>
            </a:br>
            <a:r>
              <a:rPr lang="nb-NO" sz="1600">
                <a:ea typeface="+mj-ea"/>
                <a:cs typeface="+mj-cs"/>
              </a:rPr>
              <a:t>&lt;Prosjektnavn&gt;  </a:t>
            </a:r>
            <a:br>
              <a:rPr lang="nb-NO" sz="1600">
                <a:ea typeface="+mj-ea"/>
                <a:cs typeface="+mj-cs"/>
              </a:rPr>
            </a:br>
            <a:endParaRPr lang="nb-NO" sz="1600">
              <a:ea typeface="+mj-ea"/>
              <a:cs typeface="+mj-cs"/>
            </a:endParaRPr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22A069B9-4583-46F8-B9E2-8A0FBE2EF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2078038"/>
            <a:ext cx="1665288" cy="12033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6" name="Rectangle 6">
            <a:extLst>
              <a:ext uri="{FF2B5EF4-FFF2-40B4-BE49-F238E27FC236}">
                <a16:creationId xmlns:a16="http://schemas.microsoft.com/office/drawing/2014/main" id="{2AE67ED0-8952-4416-AACF-57DE98BB8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3" y="2081213"/>
            <a:ext cx="1665287" cy="12033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7" name="Rectangle 7">
            <a:extLst>
              <a:ext uri="{FF2B5EF4-FFF2-40B4-BE49-F238E27FC236}">
                <a16:creationId xmlns:a16="http://schemas.microsoft.com/office/drawing/2014/main" id="{523BE1D6-5BC1-4DB3-8E39-A40CA273F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3281363"/>
            <a:ext cx="1665288" cy="120332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8" name="Rectangle 8">
            <a:extLst>
              <a:ext uri="{FF2B5EF4-FFF2-40B4-BE49-F238E27FC236}">
                <a16:creationId xmlns:a16="http://schemas.microsoft.com/office/drawing/2014/main" id="{51884331-2677-44B4-82B7-AC06EF062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3" y="3294063"/>
            <a:ext cx="1665287" cy="1203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89" name="Rectangle 9">
            <a:extLst>
              <a:ext uri="{FF2B5EF4-FFF2-40B4-BE49-F238E27FC236}">
                <a16:creationId xmlns:a16="http://schemas.microsoft.com/office/drawing/2014/main" id="{3884D862-B904-4214-A515-D1ACE392A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2081213"/>
            <a:ext cx="1665288" cy="1203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90" name="Rectangle 10">
            <a:extLst>
              <a:ext uri="{FF2B5EF4-FFF2-40B4-BE49-F238E27FC236}">
                <a16:creationId xmlns:a16="http://schemas.microsoft.com/office/drawing/2014/main" id="{7A7792B7-6143-4DB6-80BA-660B6D70B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3" y="4398963"/>
            <a:ext cx="1665287" cy="120332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91" name="Rectangle 11">
            <a:extLst>
              <a:ext uri="{FF2B5EF4-FFF2-40B4-BE49-F238E27FC236}">
                <a16:creationId xmlns:a16="http://schemas.microsoft.com/office/drawing/2014/main" id="{C755D1D0-728E-4E0C-8A0C-E4E548C49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3281363"/>
            <a:ext cx="1665288" cy="120332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492" name="Rectangle 12">
            <a:extLst>
              <a:ext uri="{FF2B5EF4-FFF2-40B4-BE49-F238E27FC236}">
                <a16:creationId xmlns:a16="http://schemas.microsoft.com/office/drawing/2014/main" id="{2E0C2388-5DF5-426E-A10F-116065A06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4398963"/>
            <a:ext cx="1665288" cy="120332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cxnSp>
        <p:nvCxnSpPr>
          <p:cNvPr id="148494" name="AutoShape 14">
            <a:extLst>
              <a:ext uri="{FF2B5EF4-FFF2-40B4-BE49-F238E27FC236}">
                <a16:creationId xmlns:a16="http://schemas.microsoft.com/office/drawing/2014/main" id="{8A66F46D-3617-4E9A-B358-89FE185E44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9438" y="2090738"/>
            <a:ext cx="4908550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495" name="AutoShape 15">
            <a:extLst>
              <a:ext uri="{FF2B5EF4-FFF2-40B4-BE49-F238E27FC236}">
                <a16:creationId xmlns:a16="http://schemas.microsoft.com/office/drawing/2014/main" id="{7FBE0208-B485-4A14-B91E-2E37A82C22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5150" y="3294063"/>
            <a:ext cx="4908550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8508" name="Rectangle 28">
            <a:extLst>
              <a:ext uri="{FF2B5EF4-FFF2-40B4-BE49-F238E27FC236}">
                <a16:creationId xmlns:a16="http://schemas.microsoft.com/office/drawing/2014/main" id="{67879919-5FA3-47B4-ACC9-0244AAC24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4398963"/>
            <a:ext cx="1665288" cy="12033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510" name="Text Box 30">
            <a:extLst>
              <a:ext uri="{FF2B5EF4-FFF2-40B4-BE49-F238E27FC236}">
                <a16:creationId xmlns:a16="http://schemas.microsoft.com/office/drawing/2014/main" id="{0E94B323-7992-4EB3-A691-E87D5BA2B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5546725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nb-NO" sz="1400" b="0">
                <a:latin typeface="Verdana" charset="0"/>
                <a:ea typeface="ＭＳ Ｐゴシック" charset="0"/>
              </a:rPr>
              <a:t>Lav</a:t>
            </a:r>
          </a:p>
        </p:txBody>
      </p:sp>
      <p:sp>
        <p:nvSpPr>
          <p:cNvPr id="148511" name="Text Box 31">
            <a:extLst>
              <a:ext uri="{FF2B5EF4-FFF2-40B4-BE49-F238E27FC236}">
                <a16:creationId xmlns:a16="http://schemas.microsoft.com/office/drawing/2014/main" id="{332E6B00-5671-4A3F-BE87-2F3E628036A3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2863" y="4664075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 dirty="0" err="1">
                <a:latin typeface="Verdana" charset="0"/>
                <a:ea typeface="ＭＳ Ｐゴシック" charset="0"/>
              </a:rPr>
              <a:t>Lav</a:t>
            </a:r>
            <a:endParaRPr lang="en-GB" sz="1400" b="0" dirty="0">
              <a:latin typeface="Verdana" charset="0"/>
              <a:ea typeface="ＭＳ Ｐゴシック" charset="0"/>
            </a:endParaRPr>
          </a:p>
        </p:txBody>
      </p:sp>
      <p:sp>
        <p:nvSpPr>
          <p:cNvPr id="148512" name="Text Box 32">
            <a:extLst>
              <a:ext uri="{FF2B5EF4-FFF2-40B4-BE49-F238E27FC236}">
                <a16:creationId xmlns:a16="http://schemas.microsoft.com/office/drawing/2014/main" id="{3143A9A0-8957-4C33-B61F-D9FFA4F2096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2225" y="239395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GB" altLang="nb-NO" sz="1400" b="0">
                <a:latin typeface="Verdana" panose="020B0604030504040204" pitchFamily="34" charset="0"/>
              </a:rPr>
              <a:t>Høy</a:t>
            </a:r>
          </a:p>
        </p:txBody>
      </p:sp>
      <p:sp>
        <p:nvSpPr>
          <p:cNvPr id="148513" name="Text Box 33">
            <a:extLst>
              <a:ext uri="{FF2B5EF4-FFF2-40B4-BE49-F238E27FC236}">
                <a16:creationId xmlns:a16="http://schemas.microsoft.com/office/drawing/2014/main" id="{B578BCBA-5FFD-4313-908C-ACCA0228C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695450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nb-NO" sz="1400" b="0" dirty="0">
                <a:latin typeface="Verdana" charset="0"/>
                <a:ea typeface="ＭＳ Ｐゴシック" charset="0"/>
              </a:rPr>
              <a:t>Sannsynlighet</a:t>
            </a:r>
          </a:p>
        </p:txBody>
      </p:sp>
      <p:sp>
        <p:nvSpPr>
          <p:cNvPr id="148515" name="Text Box 35">
            <a:extLst>
              <a:ext uri="{FF2B5EF4-FFF2-40B4-BE49-F238E27FC236}">
                <a16:creationId xmlns:a16="http://schemas.microsoft.com/office/drawing/2014/main" id="{D6B344D7-25F5-48A2-A3B4-91279B450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838" y="554355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75B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nb-NO" altLang="nb-NO" sz="1400" b="0">
                <a:latin typeface="Verdana" panose="020B0604030504040204" pitchFamily="34" charset="0"/>
              </a:rPr>
              <a:t>Høy</a:t>
            </a:r>
          </a:p>
        </p:txBody>
      </p:sp>
      <p:sp>
        <p:nvSpPr>
          <p:cNvPr id="148516" name="Text Box 36">
            <a:extLst>
              <a:ext uri="{FF2B5EF4-FFF2-40B4-BE49-F238E27FC236}">
                <a16:creationId xmlns:a16="http://schemas.microsoft.com/office/drawing/2014/main" id="{79721D10-65AC-430A-902D-D914DF09C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6038" y="5562600"/>
            <a:ext cx="1103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nb-NO" sz="1400" b="0">
                <a:latin typeface="Verdana" charset="0"/>
                <a:ea typeface="ＭＳ Ｐゴシック" charset="0"/>
              </a:rPr>
              <a:t>Medium</a:t>
            </a:r>
          </a:p>
        </p:txBody>
      </p:sp>
      <p:cxnSp>
        <p:nvCxnSpPr>
          <p:cNvPr id="148518" name="AutoShape 38">
            <a:extLst>
              <a:ext uri="{FF2B5EF4-FFF2-40B4-BE49-F238E27FC236}">
                <a16:creationId xmlns:a16="http://schemas.microsoft.com/office/drawing/2014/main" id="{6F8E799C-6F2E-4E4B-853E-963532EA7C16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65150" y="1571625"/>
            <a:ext cx="14288" cy="4011613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19" name="AutoShape 39">
            <a:extLst>
              <a:ext uri="{FF2B5EF4-FFF2-40B4-BE49-F238E27FC236}">
                <a16:creationId xmlns:a16="http://schemas.microsoft.com/office/drawing/2014/main" id="{D1F3CDBE-3CF7-4C38-A4E9-85F00A35B03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60388" y="5578475"/>
            <a:ext cx="5654675" cy="4763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0" name="AutoShape 40">
            <a:extLst>
              <a:ext uri="{FF2B5EF4-FFF2-40B4-BE49-F238E27FC236}">
                <a16:creationId xmlns:a16="http://schemas.microsoft.com/office/drawing/2014/main" id="{88C2583A-434B-489B-8992-AAC0F2F01B7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487988" y="2071688"/>
            <a:ext cx="1587" cy="3527425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1" name="AutoShape 41">
            <a:extLst>
              <a:ext uri="{FF2B5EF4-FFF2-40B4-BE49-F238E27FC236}">
                <a16:creationId xmlns:a16="http://schemas.microsoft.com/office/drawing/2014/main" id="{F49A10AD-B2A6-4D84-998E-DDF5B7F6C19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220913" y="2081213"/>
            <a:ext cx="0" cy="3502025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2" name="AutoShape 42">
            <a:extLst>
              <a:ext uri="{FF2B5EF4-FFF2-40B4-BE49-F238E27FC236}">
                <a16:creationId xmlns:a16="http://schemas.microsoft.com/office/drawing/2014/main" id="{130B0777-DA03-4572-821F-F6B32ED3CC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5150" y="4398963"/>
            <a:ext cx="4908550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8523" name="AutoShape 43">
            <a:extLst>
              <a:ext uri="{FF2B5EF4-FFF2-40B4-BE49-F238E27FC236}">
                <a16:creationId xmlns:a16="http://schemas.microsoft.com/office/drawing/2014/main" id="{5C567781-2603-4112-B4BC-DA07C3FA94C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808413" y="2081213"/>
            <a:ext cx="0" cy="3502025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8531" name="Text Box 51">
            <a:extLst>
              <a:ext uri="{FF2B5EF4-FFF2-40B4-BE49-F238E27FC236}">
                <a16:creationId xmlns:a16="http://schemas.microsoft.com/office/drawing/2014/main" id="{8A39AAB3-629C-4D2C-9856-D043DA3D0E6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6682" y="3583782"/>
            <a:ext cx="11033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GB" sz="1400" b="0">
                <a:latin typeface="Verdana" charset="0"/>
                <a:ea typeface="ＭＳ Ｐゴシック" charset="0"/>
              </a:rPr>
              <a:t>Medium</a:t>
            </a:r>
          </a:p>
        </p:txBody>
      </p:sp>
      <p:grpSp>
        <p:nvGrpSpPr>
          <p:cNvPr id="15387" name="Group 83">
            <a:extLst>
              <a:ext uri="{FF2B5EF4-FFF2-40B4-BE49-F238E27FC236}">
                <a16:creationId xmlns:a16="http://schemas.microsoft.com/office/drawing/2014/main" id="{10EFAAD6-365E-4217-84AA-575FA26FE9D4}"/>
              </a:ext>
            </a:extLst>
          </p:cNvPr>
          <p:cNvGrpSpPr>
            <a:grpSpLocks/>
          </p:cNvGrpSpPr>
          <p:nvPr/>
        </p:nvGrpSpPr>
        <p:grpSpPr bwMode="auto">
          <a:xfrm>
            <a:off x="5478463" y="912813"/>
            <a:ext cx="153987" cy="104775"/>
            <a:chOff x="4599" y="2243"/>
            <a:chExt cx="204" cy="66"/>
          </a:xfrm>
        </p:grpSpPr>
        <p:sp>
          <p:nvSpPr>
            <p:cNvPr id="148497" name="Line 17">
              <a:extLst>
                <a:ext uri="{FF2B5EF4-FFF2-40B4-BE49-F238E27FC236}">
                  <a16:creationId xmlns:a16="http://schemas.microsoft.com/office/drawing/2014/main" id="{3AA45062-F6BA-4528-A926-CA2908C5AB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9" y="2243"/>
              <a:ext cx="204" cy="0"/>
            </a:xfrm>
            <a:prstGeom prst="line">
              <a:avLst/>
            </a:prstGeom>
            <a:noFill/>
            <a:ln w="38100">
              <a:solidFill>
                <a:srgbClr val="0075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498" name="Line 18">
              <a:extLst>
                <a:ext uri="{FF2B5EF4-FFF2-40B4-BE49-F238E27FC236}">
                  <a16:creationId xmlns:a16="http://schemas.microsoft.com/office/drawing/2014/main" id="{2B145027-81D7-4A93-9E3F-33EFE6D94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9" y="2309"/>
              <a:ext cx="204" cy="0"/>
            </a:xfrm>
            <a:prstGeom prst="line">
              <a:avLst/>
            </a:prstGeom>
            <a:noFill/>
            <a:ln w="38100">
              <a:solidFill>
                <a:srgbClr val="0075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48541" name="Line 61">
            <a:extLst>
              <a:ext uri="{FF2B5EF4-FFF2-40B4-BE49-F238E27FC236}">
                <a16:creationId xmlns:a16="http://schemas.microsoft.com/office/drawing/2014/main" id="{A49AF5D9-22C3-4DB3-AA6D-75A4CA28D6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70500" y="1228725"/>
            <a:ext cx="544513" cy="0"/>
          </a:xfrm>
          <a:prstGeom prst="line">
            <a:avLst/>
          </a:prstGeom>
          <a:noFill/>
          <a:ln w="38100">
            <a:solidFill>
              <a:srgbClr val="0075B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48530" name="Line 50">
            <a:extLst>
              <a:ext uri="{FF2B5EF4-FFF2-40B4-BE49-F238E27FC236}">
                <a16:creationId xmlns:a16="http://schemas.microsoft.com/office/drawing/2014/main" id="{B139676F-5DBD-4065-A6B8-A782212872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38" y="1446213"/>
            <a:ext cx="571500" cy="9525"/>
          </a:xfrm>
          <a:prstGeom prst="line">
            <a:avLst/>
          </a:prstGeom>
          <a:noFill/>
          <a:ln w="38100">
            <a:solidFill>
              <a:srgbClr val="0075B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 anchor="ctr">
            <a:spAutoFit/>
          </a:bodyPr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grpSp>
        <p:nvGrpSpPr>
          <p:cNvPr id="15390" name="Group 84">
            <a:extLst>
              <a:ext uri="{FF2B5EF4-FFF2-40B4-BE49-F238E27FC236}">
                <a16:creationId xmlns:a16="http://schemas.microsoft.com/office/drawing/2014/main" id="{4534F62F-D2E1-4AA8-821E-649FC7F984C5}"/>
              </a:ext>
            </a:extLst>
          </p:cNvPr>
          <p:cNvGrpSpPr>
            <a:grpSpLocks/>
          </p:cNvGrpSpPr>
          <p:nvPr/>
        </p:nvGrpSpPr>
        <p:grpSpPr bwMode="auto">
          <a:xfrm>
            <a:off x="7254875" y="1157288"/>
            <a:ext cx="517525" cy="365125"/>
            <a:chOff x="4168" y="3069"/>
            <a:chExt cx="326" cy="230"/>
          </a:xfrm>
        </p:grpSpPr>
        <p:sp>
          <p:nvSpPr>
            <p:cNvPr id="148539" name="Oval 59">
              <a:extLst>
                <a:ext uri="{FF2B5EF4-FFF2-40B4-BE49-F238E27FC236}">
                  <a16:creationId xmlns:a16="http://schemas.microsoft.com/office/drawing/2014/main" id="{9597A03D-7C24-42B7-8668-5503E3DDA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40" name="Text Box 60">
              <a:extLst>
                <a:ext uri="{FF2B5EF4-FFF2-40B4-BE49-F238E27FC236}">
                  <a16:creationId xmlns:a16="http://schemas.microsoft.com/office/drawing/2014/main" id="{B45336FD-06D2-41F8-AF1D-31D34719E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8</a:t>
              </a:r>
            </a:p>
          </p:txBody>
        </p:sp>
      </p:grpSp>
      <p:grpSp>
        <p:nvGrpSpPr>
          <p:cNvPr id="15391" name="Group 85">
            <a:extLst>
              <a:ext uri="{FF2B5EF4-FFF2-40B4-BE49-F238E27FC236}">
                <a16:creationId xmlns:a16="http://schemas.microsoft.com/office/drawing/2014/main" id="{3C65717C-C82E-415C-B89C-0712206D0033}"/>
              </a:ext>
            </a:extLst>
          </p:cNvPr>
          <p:cNvGrpSpPr>
            <a:grpSpLocks/>
          </p:cNvGrpSpPr>
          <p:nvPr/>
        </p:nvGrpSpPr>
        <p:grpSpPr bwMode="auto">
          <a:xfrm>
            <a:off x="7821613" y="749300"/>
            <a:ext cx="517525" cy="365125"/>
            <a:chOff x="4168" y="3069"/>
            <a:chExt cx="326" cy="230"/>
          </a:xfrm>
        </p:grpSpPr>
        <p:sp>
          <p:nvSpPr>
            <p:cNvPr id="148566" name="Oval 86">
              <a:extLst>
                <a:ext uri="{FF2B5EF4-FFF2-40B4-BE49-F238E27FC236}">
                  <a16:creationId xmlns:a16="http://schemas.microsoft.com/office/drawing/2014/main" id="{0A039CF9-A404-4247-AE73-EF418C93D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67" name="Text Box 87">
              <a:extLst>
                <a:ext uri="{FF2B5EF4-FFF2-40B4-BE49-F238E27FC236}">
                  <a16:creationId xmlns:a16="http://schemas.microsoft.com/office/drawing/2014/main" id="{EEC598FD-EC6D-4A9C-A3AB-A918695B01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4</a:t>
              </a:r>
            </a:p>
          </p:txBody>
        </p:sp>
      </p:grpSp>
      <p:grpSp>
        <p:nvGrpSpPr>
          <p:cNvPr id="15392" name="Group 88">
            <a:extLst>
              <a:ext uri="{FF2B5EF4-FFF2-40B4-BE49-F238E27FC236}">
                <a16:creationId xmlns:a16="http://schemas.microsoft.com/office/drawing/2014/main" id="{D5133F9C-4E2C-4043-8073-8CECFBC4C251}"/>
              </a:ext>
            </a:extLst>
          </p:cNvPr>
          <p:cNvGrpSpPr>
            <a:grpSpLocks/>
          </p:cNvGrpSpPr>
          <p:nvPr/>
        </p:nvGrpSpPr>
        <p:grpSpPr bwMode="auto">
          <a:xfrm>
            <a:off x="6688138" y="1157288"/>
            <a:ext cx="517525" cy="365125"/>
            <a:chOff x="4168" y="3069"/>
            <a:chExt cx="326" cy="230"/>
          </a:xfrm>
        </p:grpSpPr>
        <p:sp>
          <p:nvSpPr>
            <p:cNvPr id="148569" name="Oval 89">
              <a:extLst>
                <a:ext uri="{FF2B5EF4-FFF2-40B4-BE49-F238E27FC236}">
                  <a16:creationId xmlns:a16="http://schemas.microsoft.com/office/drawing/2014/main" id="{1EA4F558-FBC2-4783-9882-9A439FB0D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0" name="Text Box 90">
              <a:extLst>
                <a:ext uri="{FF2B5EF4-FFF2-40B4-BE49-F238E27FC236}">
                  <a16:creationId xmlns:a16="http://schemas.microsoft.com/office/drawing/2014/main" id="{6C05B5EC-6383-4548-BF03-E618E4ADB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7</a:t>
              </a:r>
            </a:p>
          </p:txBody>
        </p:sp>
      </p:grpSp>
      <p:grpSp>
        <p:nvGrpSpPr>
          <p:cNvPr id="15393" name="Group 91">
            <a:extLst>
              <a:ext uri="{FF2B5EF4-FFF2-40B4-BE49-F238E27FC236}">
                <a16:creationId xmlns:a16="http://schemas.microsoft.com/office/drawing/2014/main" id="{87147274-3280-4B82-AB69-A8E17D987CEB}"/>
              </a:ext>
            </a:extLst>
          </p:cNvPr>
          <p:cNvGrpSpPr>
            <a:grpSpLocks/>
          </p:cNvGrpSpPr>
          <p:nvPr/>
        </p:nvGrpSpPr>
        <p:grpSpPr bwMode="auto">
          <a:xfrm>
            <a:off x="6122988" y="1157288"/>
            <a:ext cx="517525" cy="365125"/>
            <a:chOff x="4168" y="3069"/>
            <a:chExt cx="326" cy="230"/>
          </a:xfrm>
        </p:grpSpPr>
        <p:sp>
          <p:nvSpPr>
            <p:cNvPr id="148572" name="Oval 92">
              <a:extLst>
                <a:ext uri="{FF2B5EF4-FFF2-40B4-BE49-F238E27FC236}">
                  <a16:creationId xmlns:a16="http://schemas.microsoft.com/office/drawing/2014/main" id="{6755C46E-B4DF-45BD-AF04-9F69D9A43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3" name="Text Box 93">
              <a:extLst>
                <a:ext uri="{FF2B5EF4-FFF2-40B4-BE49-F238E27FC236}">
                  <a16:creationId xmlns:a16="http://schemas.microsoft.com/office/drawing/2014/main" id="{90788F43-6CE9-41F6-B083-9472F9B17C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6</a:t>
              </a:r>
            </a:p>
          </p:txBody>
        </p:sp>
      </p:grpSp>
      <p:grpSp>
        <p:nvGrpSpPr>
          <p:cNvPr id="15394" name="Group 94">
            <a:extLst>
              <a:ext uri="{FF2B5EF4-FFF2-40B4-BE49-F238E27FC236}">
                <a16:creationId xmlns:a16="http://schemas.microsoft.com/office/drawing/2014/main" id="{8E80F4E3-D604-4403-BE7C-1BBC1399234C}"/>
              </a:ext>
            </a:extLst>
          </p:cNvPr>
          <p:cNvGrpSpPr>
            <a:grpSpLocks/>
          </p:cNvGrpSpPr>
          <p:nvPr/>
        </p:nvGrpSpPr>
        <p:grpSpPr bwMode="auto">
          <a:xfrm>
            <a:off x="8388350" y="749300"/>
            <a:ext cx="517525" cy="365125"/>
            <a:chOff x="4168" y="3069"/>
            <a:chExt cx="326" cy="230"/>
          </a:xfrm>
        </p:grpSpPr>
        <p:sp>
          <p:nvSpPr>
            <p:cNvPr id="148575" name="Oval 95">
              <a:extLst>
                <a:ext uri="{FF2B5EF4-FFF2-40B4-BE49-F238E27FC236}">
                  <a16:creationId xmlns:a16="http://schemas.microsoft.com/office/drawing/2014/main" id="{88FBEB5F-FE52-46B3-B897-7B4097324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6" name="Text Box 96">
              <a:extLst>
                <a:ext uri="{FF2B5EF4-FFF2-40B4-BE49-F238E27FC236}">
                  <a16:creationId xmlns:a16="http://schemas.microsoft.com/office/drawing/2014/main" id="{0362D87C-23BD-474F-AEA2-8060F6A2AE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5</a:t>
              </a:r>
            </a:p>
          </p:txBody>
        </p:sp>
      </p:grpSp>
      <p:grpSp>
        <p:nvGrpSpPr>
          <p:cNvPr id="15395" name="Group 97">
            <a:extLst>
              <a:ext uri="{FF2B5EF4-FFF2-40B4-BE49-F238E27FC236}">
                <a16:creationId xmlns:a16="http://schemas.microsoft.com/office/drawing/2014/main" id="{1B851820-D342-4504-AC8E-0DC68F800CE6}"/>
              </a:ext>
            </a:extLst>
          </p:cNvPr>
          <p:cNvGrpSpPr>
            <a:grpSpLocks/>
          </p:cNvGrpSpPr>
          <p:nvPr/>
        </p:nvGrpSpPr>
        <p:grpSpPr bwMode="auto">
          <a:xfrm>
            <a:off x="7254875" y="749300"/>
            <a:ext cx="517525" cy="365125"/>
            <a:chOff x="4168" y="3069"/>
            <a:chExt cx="326" cy="230"/>
          </a:xfrm>
        </p:grpSpPr>
        <p:sp>
          <p:nvSpPr>
            <p:cNvPr id="148578" name="Oval 98">
              <a:extLst>
                <a:ext uri="{FF2B5EF4-FFF2-40B4-BE49-F238E27FC236}">
                  <a16:creationId xmlns:a16="http://schemas.microsoft.com/office/drawing/2014/main" id="{0EFA4FC2-2B48-4E6B-9B80-D7814ABF1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79" name="Text Box 99">
              <a:extLst>
                <a:ext uri="{FF2B5EF4-FFF2-40B4-BE49-F238E27FC236}">
                  <a16:creationId xmlns:a16="http://schemas.microsoft.com/office/drawing/2014/main" id="{B34F984D-A646-4BF5-90C1-8D4384DE5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3</a:t>
              </a:r>
            </a:p>
          </p:txBody>
        </p:sp>
      </p:grpSp>
      <p:grpSp>
        <p:nvGrpSpPr>
          <p:cNvPr id="15396" name="Group 100">
            <a:extLst>
              <a:ext uri="{FF2B5EF4-FFF2-40B4-BE49-F238E27FC236}">
                <a16:creationId xmlns:a16="http://schemas.microsoft.com/office/drawing/2014/main" id="{3D71D114-D031-40CB-AEC6-924FA286F5D8}"/>
              </a:ext>
            </a:extLst>
          </p:cNvPr>
          <p:cNvGrpSpPr>
            <a:grpSpLocks/>
          </p:cNvGrpSpPr>
          <p:nvPr/>
        </p:nvGrpSpPr>
        <p:grpSpPr bwMode="auto">
          <a:xfrm>
            <a:off x="6688138" y="749300"/>
            <a:ext cx="517525" cy="365125"/>
            <a:chOff x="4168" y="3069"/>
            <a:chExt cx="326" cy="230"/>
          </a:xfrm>
        </p:grpSpPr>
        <p:sp>
          <p:nvSpPr>
            <p:cNvPr id="148581" name="Oval 101">
              <a:extLst>
                <a:ext uri="{FF2B5EF4-FFF2-40B4-BE49-F238E27FC236}">
                  <a16:creationId xmlns:a16="http://schemas.microsoft.com/office/drawing/2014/main" id="{461FD1C3-B28F-4755-93C9-C2B1E3EB9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82" name="Text Box 102">
              <a:extLst>
                <a:ext uri="{FF2B5EF4-FFF2-40B4-BE49-F238E27FC236}">
                  <a16:creationId xmlns:a16="http://schemas.microsoft.com/office/drawing/2014/main" id="{B766B218-DB39-4381-89FC-6F95ECAF6D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15397" name="Group 103">
            <a:extLst>
              <a:ext uri="{FF2B5EF4-FFF2-40B4-BE49-F238E27FC236}">
                <a16:creationId xmlns:a16="http://schemas.microsoft.com/office/drawing/2014/main" id="{944125E4-3161-4EE6-A9A3-9E51FBC60A1B}"/>
              </a:ext>
            </a:extLst>
          </p:cNvPr>
          <p:cNvGrpSpPr>
            <a:grpSpLocks/>
          </p:cNvGrpSpPr>
          <p:nvPr/>
        </p:nvGrpSpPr>
        <p:grpSpPr bwMode="auto">
          <a:xfrm>
            <a:off x="6122988" y="749300"/>
            <a:ext cx="517525" cy="365125"/>
            <a:chOff x="4168" y="3069"/>
            <a:chExt cx="326" cy="230"/>
          </a:xfrm>
        </p:grpSpPr>
        <p:sp>
          <p:nvSpPr>
            <p:cNvPr id="148584" name="Oval 104">
              <a:extLst>
                <a:ext uri="{FF2B5EF4-FFF2-40B4-BE49-F238E27FC236}">
                  <a16:creationId xmlns:a16="http://schemas.microsoft.com/office/drawing/2014/main" id="{BC6019AA-1E9C-4CF9-ADAB-5AE9AFDB1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585" name="Text Box 105">
              <a:extLst>
                <a:ext uri="{FF2B5EF4-FFF2-40B4-BE49-F238E27FC236}">
                  <a16:creationId xmlns:a16="http://schemas.microsoft.com/office/drawing/2014/main" id="{6EF4B5A7-5FF7-41C7-B324-CA0AFE147A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1</a:t>
              </a:r>
            </a:p>
          </p:txBody>
        </p:sp>
      </p:grpSp>
      <p:sp>
        <p:nvSpPr>
          <p:cNvPr id="148586" name="Text Box 106">
            <a:extLst>
              <a:ext uri="{FF2B5EF4-FFF2-40B4-BE49-F238E27FC236}">
                <a16:creationId xmlns:a16="http://schemas.microsoft.com/office/drawing/2014/main" id="{38D9CBCD-7767-43CF-BA42-33B58BE2A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350" y="5537200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4" tIns="45718" rIns="91434" bIns="45718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nb-NO" sz="1400" b="0">
                <a:latin typeface="Verdana" charset="0"/>
                <a:ea typeface="ＭＳ Ｐゴシック" charset="0"/>
              </a:rPr>
              <a:t>Konsekvens</a:t>
            </a:r>
          </a:p>
        </p:txBody>
      </p:sp>
      <p:graphicFrame>
        <p:nvGraphicFramePr>
          <p:cNvPr id="148729" name="Group 249">
            <a:extLst>
              <a:ext uri="{FF2B5EF4-FFF2-40B4-BE49-F238E27FC236}">
                <a16:creationId xmlns:a16="http://schemas.microsoft.com/office/drawing/2014/main" id="{B9F8EF8E-F264-417F-8A1F-1780C051AC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45163" y="2079625"/>
          <a:ext cx="3173412" cy="3414715"/>
        </p:xfrm>
        <a:graphic>
          <a:graphicData uri="http://schemas.openxmlformats.org/drawingml/2006/table">
            <a:tbl>
              <a:tblPr/>
              <a:tblGrid>
                <a:gridCol w="67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ID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RISK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A171B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</a:t>
                      </a: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0075B0"/>
                        </a:buClr>
                        <a:buSzPct val="140000"/>
                        <a:buFontTx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rgbClr val="1A171B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434" marR="91434" marT="45718" marB="45718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15437" name="Group 240">
            <a:extLst>
              <a:ext uri="{FF2B5EF4-FFF2-40B4-BE49-F238E27FC236}">
                <a16:creationId xmlns:a16="http://schemas.microsoft.com/office/drawing/2014/main" id="{1080FC58-36EB-4C0C-8E8A-4DB26DD3F860}"/>
              </a:ext>
            </a:extLst>
          </p:cNvPr>
          <p:cNvGrpSpPr>
            <a:grpSpLocks/>
          </p:cNvGrpSpPr>
          <p:nvPr/>
        </p:nvGrpSpPr>
        <p:grpSpPr bwMode="auto">
          <a:xfrm>
            <a:off x="7821613" y="1157288"/>
            <a:ext cx="517525" cy="365125"/>
            <a:chOff x="4168" y="3069"/>
            <a:chExt cx="326" cy="230"/>
          </a:xfrm>
        </p:grpSpPr>
        <p:sp>
          <p:nvSpPr>
            <p:cNvPr id="148721" name="Oval 241">
              <a:extLst>
                <a:ext uri="{FF2B5EF4-FFF2-40B4-BE49-F238E27FC236}">
                  <a16:creationId xmlns:a16="http://schemas.microsoft.com/office/drawing/2014/main" id="{6F52F370-7EBE-4BDF-BBE3-F3E8305CE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3069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722" name="Text Box 242">
              <a:extLst>
                <a:ext uri="{FF2B5EF4-FFF2-40B4-BE49-F238E27FC236}">
                  <a16:creationId xmlns:a16="http://schemas.microsoft.com/office/drawing/2014/main" id="{58545691-2962-4C49-84C7-9D9B36D4F1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087"/>
              <a:ext cx="2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15438" name="Group 246">
            <a:extLst>
              <a:ext uri="{FF2B5EF4-FFF2-40B4-BE49-F238E27FC236}">
                <a16:creationId xmlns:a16="http://schemas.microsoft.com/office/drawing/2014/main" id="{0BF3AA32-58C9-4AAE-9940-C072F2C76704}"/>
              </a:ext>
            </a:extLst>
          </p:cNvPr>
          <p:cNvGrpSpPr>
            <a:grpSpLocks/>
          </p:cNvGrpSpPr>
          <p:nvPr/>
        </p:nvGrpSpPr>
        <p:grpSpPr bwMode="auto">
          <a:xfrm>
            <a:off x="8388350" y="1157288"/>
            <a:ext cx="517525" cy="365125"/>
            <a:chOff x="5281" y="973"/>
            <a:chExt cx="326" cy="230"/>
          </a:xfrm>
        </p:grpSpPr>
        <p:sp>
          <p:nvSpPr>
            <p:cNvPr id="148724" name="Oval 244">
              <a:extLst>
                <a:ext uri="{FF2B5EF4-FFF2-40B4-BE49-F238E27FC236}">
                  <a16:creationId xmlns:a16="http://schemas.microsoft.com/office/drawing/2014/main" id="{50C734CE-2BD2-41C4-9D00-F17307C4C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1" y="973"/>
              <a:ext cx="326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 anchor="ctr">
              <a:spAutoFit/>
            </a:bodyPr>
            <a:lstStyle/>
            <a:p>
              <a:pPr>
                <a:defRPr/>
              </a:pPr>
              <a:endParaRPr lang="nb-NO">
                <a:latin typeface="Arial" charset="0"/>
                <a:ea typeface="ＭＳ Ｐゴシック" charset="0"/>
              </a:endParaRPr>
            </a:p>
          </p:txBody>
        </p:sp>
        <p:sp>
          <p:nvSpPr>
            <p:cNvPr id="148725" name="Text Box 245">
              <a:extLst>
                <a:ext uri="{FF2B5EF4-FFF2-40B4-BE49-F238E27FC236}">
                  <a16:creationId xmlns:a16="http://schemas.microsoft.com/office/drawing/2014/main" id="{34C22FCE-FD57-4193-AFF9-BE1AF6F657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9" y="991"/>
              <a:ext cx="2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34" tIns="45718" rIns="91434" bIns="45718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en-GB" sz="1400">
                  <a:solidFill>
                    <a:schemeClr val="tx1"/>
                  </a:solidFill>
                  <a:latin typeface="Verdana" charset="0"/>
                  <a:ea typeface="ＭＳ Ｐゴシック" charset="0"/>
                </a:rPr>
                <a:t>10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isk matrix">
  <a:themeElements>
    <a:clrScheme name="Risk matrix 1">
      <a:dk1>
        <a:srgbClr val="000000"/>
      </a:dk1>
      <a:lt1>
        <a:srgbClr val="FFFFFF"/>
      </a:lt1>
      <a:dk2>
        <a:srgbClr val="0075B0"/>
      </a:dk2>
      <a:lt2>
        <a:srgbClr val="534C45"/>
      </a:lt2>
      <a:accent1>
        <a:srgbClr val="0075B0"/>
      </a:accent1>
      <a:accent2>
        <a:srgbClr val="57068C"/>
      </a:accent2>
      <a:accent3>
        <a:srgbClr val="FFFFFF"/>
      </a:accent3>
      <a:accent4>
        <a:srgbClr val="000000"/>
      </a:accent4>
      <a:accent5>
        <a:srgbClr val="AABDD4"/>
      </a:accent5>
      <a:accent6>
        <a:srgbClr val="4E057E"/>
      </a:accent6>
      <a:hlink>
        <a:srgbClr val="3BCDDA"/>
      </a:hlink>
      <a:folHlink>
        <a:srgbClr val="64CA00"/>
      </a:folHlink>
    </a:clrScheme>
    <a:fontScheme name="Risk matrix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rgbClr val="3366FF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4" tIns="45718" rIns="91434" bIns="4571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1" i="0" u="none" strike="noStrike" cap="none" normalizeH="0" baseline="0">
            <a:ln>
              <a:noFill/>
            </a:ln>
            <a:solidFill>
              <a:srgbClr val="0075B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rgbClr val="3366FF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34" tIns="45718" rIns="91434" bIns="4571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1" i="0" u="none" strike="noStrike" cap="none" normalizeH="0" baseline="0">
            <a:ln>
              <a:noFill/>
            </a:ln>
            <a:solidFill>
              <a:srgbClr val="0075B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Risk matrix 1">
        <a:dk1>
          <a:srgbClr val="000000"/>
        </a:dk1>
        <a:lt1>
          <a:srgbClr val="FFFFFF"/>
        </a:lt1>
        <a:dk2>
          <a:srgbClr val="0075B0"/>
        </a:dk2>
        <a:lt2>
          <a:srgbClr val="534C45"/>
        </a:lt2>
        <a:accent1>
          <a:srgbClr val="0075B0"/>
        </a:accent1>
        <a:accent2>
          <a:srgbClr val="57068C"/>
        </a:accent2>
        <a:accent3>
          <a:srgbClr val="FFFFFF"/>
        </a:accent3>
        <a:accent4>
          <a:srgbClr val="000000"/>
        </a:accent4>
        <a:accent5>
          <a:srgbClr val="AABDD4"/>
        </a:accent5>
        <a:accent6>
          <a:srgbClr val="4E057E"/>
        </a:accent6>
        <a:hlink>
          <a:srgbClr val="3BCDDA"/>
        </a:hlink>
        <a:folHlink>
          <a:srgbClr val="64CA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Risk matrix</Template>
  <TotalTime>16</TotalTime>
  <Words>32</Words>
  <Application>Microsoft Office PowerPoint</Application>
  <PresentationFormat>Skjermfremvisning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MS PGothic</vt:lpstr>
      <vt:lpstr>Verdana</vt:lpstr>
      <vt:lpstr>Risk matrix</vt:lpstr>
      <vt:lpstr>Risikomatrise &lt;Prosjektnavn&gt;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Risikomatrise</dc:title>
  <dc:subject/>
  <dc:creator/>
  <cp:keywords/>
  <dc:description/>
  <cp:lastModifiedBy>Hjard Jensen</cp:lastModifiedBy>
  <cp:revision>5</cp:revision>
  <dcterms:created xsi:type="dcterms:W3CDTF">2009-05-05T08:46:15Z</dcterms:created>
  <dcterms:modified xsi:type="dcterms:W3CDTF">2020-07-14T01:13:02Z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do_DocID">
    <vt:lpwstr>85461dee-9330-46c3-b25f-0117fb084611</vt:lpwstr>
  </property>
</Properties>
</file>