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71B"/>
    <a:srgbClr val="EDEAE7"/>
    <a:srgbClr val="534C45"/>
    <a:srgbClr val="0075B0"/>
    <a:srgbClr val="DFD9D1"/>
    <a:srgbClr val="EDE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12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8DD5E76-71C7-4DB8-B392-725D8DB675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B64674E-C50D-4BBF-AD76-75347EC6C5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3E58388-82EF-4A9B-A618-822B44B4A51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025A4B5-FBEF-4166-AA3F-3710A87C1A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266D26FA-279C-4726-A658-23D4CF548D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11FD8AEE-8A36-4257-B199-43F2788123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7AA0A888-1A0F-4F6F-98B5-E48C3AD2788F}" type="slidenum">
              <a:rPr lang="en-GB" altLang="nb-NO"/>
              <a:pPr/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2775" y="4435475"/>
            <a:ext cx="7758113" cy="1035050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11188" y="3640138"/>
            <a:ext cx="7772400" cy="60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39CA8FFE-EBED-4DB6-BDB5-88A0F179647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58750" y="149225"/>
            <a:ext cx="6311900" cy="2746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900" b="0" smtClean="0">
                <a:solidFill>
                  <a:srgbClr val="534C45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r>
              <a:rPr lang="nb-NO"/>
              <a:t>Classification: Internal                     Status: Draft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290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7AFD546-7D26-4FDF-A345-904276BB6DB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F67C6B-1D46-4DB6-BC18-C7F2B4137F31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08908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CBC7EE-90DE-4FC2-B916-10D876B564F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117E4-6CCC-452A-810B-E2BA73F66DBF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65902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95288" y="1244600"/>
            <a:ext cx="4130675" cy="461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78363" y="1244600"/>
            <a:ext cx="4130675" cy="461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5BDA36D-06E7-45C1-B52A-858CF4CBCC6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54899A-DB02-480E-BDB7-E62740B083CA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00116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55A64D-F929-4246-AEDC-D89BE610DEB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823027-0D0B-4590-BD1B-772DB7DED196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86813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87388E6-3DCC-4654-B8CB-6BF81B510B9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5D21C0-6A47-402C-AEA7-2D90BDA35035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291141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C45C3A3-656F-4B92-9BB6-CFD922D9A3C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3E99D2-C9BB-4D01-BC54-229A0BFDC260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664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76AE24-3F03-4D22-8267-5F9356CCFE3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1112C-B8EA-424E-A417-1206296DFE3B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93706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3373E0-004C-435B-99C2-386E2E0178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DFBBB-BA8E-4386-A193-C2CD82B4207A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88085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0603AE-94B0-4DDE-A2AA-3BE8196D48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FD5B46-1DCE-42AB-9761-F232D1CF835F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43970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5763" y="533400"/>
            <a:ext cx="2116137" cy="53213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85763" y="533400"/>
            <a:ext cx="6197600" cy="53213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28AF35E-F195-4CF1-8FD1-DD334540AB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A3E56-2EBB-4CF6-9B1A-76F6A3CF1079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4123388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5763" y="533400"/>
            <a:ext cx="8466137" cy="58261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395288" y="1244600"/>
            <a:ext cx="8413750" cy="4610100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8BBD94-E73D-4825-9B46-C17830AAA90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5F1555-68DB-45FE-9A0B-79DD279F4399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146582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104AB2B-E19A-4183-8911-C7DC04D1C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5763" y="533400"/>
            <a:ext cx="8466137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7BD54FD-292B-4BDB-9DC2-C95896ABB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244600"/>
            <a:ext cx="841375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1DCF99A7-89C0-4F03-AB6E-417D9AB38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160338"/>
            <a:ext cx="8843963" cy="196850"/>
          </a:xfrm>
          <a:prstGeom prst="rect">
            <a:avLst/>
          </a:prstGeom>
          <a:solidFill>
            <a:srgbClr val="EDEA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227AEFE1-5791-487F-9493-6268C50836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00950" y="146050"/>
            <a:ext cx="1250950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0">
                <a:solidFill>
                  <a:srgbClr val="534C45"/>
                </a:solidFill>
              </a:defRPr>
            </a:lvl1pPr>
          </a:lstStyle>
          <a:p>
            <a:fld id="{7CAB254B-863C-4E68-B70A-DE83D495ACC2}" type="slidenum">
              <a:rPr lang="en-GB" altLang="nb-NO"/>
              <a:pPr/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9pPr>
    </p:titleStyle>
    <p:bodyStyle>
      <a:lvl1pPr marL="182563" indent="-182563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SzPct val="140000"/>
        <a:buChar char="•"/>
        <a:defRPr>
          <a:solidFill>
            <a:srgbClr val="1A171B"/>
          </a:solidFill>
          <a:latin typeface="+mn-lt"/>
          <a:ea typeface="MS PGothic" panose="020B0600070205080204" pitchFamily="34" charset="-128"/>
          <a:cs typeface="+mn-cs"/>
        </a:defRPr>
      </a:lvl1pPr>
      <a:lvl2pPr marL="623888" indent="-166688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–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2pPr>
      <a:lvl3pPr marL="1076325" indent="-161925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•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3pPr>
      <a:lvl4pPr marL="1527175" indent="-182563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–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4pPr>
      <a:lvl5pPr marL="1968500" indent="-139700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5pPr>
      <a:lvl6pPr marL="24257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6pPr>
      <a:lvl7pPr marL="28829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7pPr>
      <a:lvl8pPr marL="33401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8pPr>
      <a:lvl9pPr marL="37973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ssholder for lysbildenummer 3">
            <a:extLst>
              <a:ext uri="{FF2B5EF4-FFF2-40B4-BE49-F238E27FC236}">
                <a16:creationId xmlns:a16="http://schemas.microsoft.com/office/drawing/2014/main" id="{6803CFEA-EA21-40F2-A029-7CC68A29D1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CEC7657-BF7C-4D26-B668-253D7F2A85AE}" type="slidenum">
              <a:rPr lang="en-GB" altLang="nb-NO" sz="900" b="0">
                <a:solidFill>
                  <a:srgbClr val="534C45"/>
                </a:solidFill>
              </a:rPr>
              <a:pPr eaLnBrk="1" hangingPunct="1"/>
              <a:t>1</a:t>
            </a:fld>
            <a:endParaRPr lang="en-GB" altLang="nb-NO" sz="900" b="0">
              <a:solidFill>
                <a:srgbClr val="534C45"/>
              </a:solidFill>
            </a:endParaRPr>
          </a:p>
        </p:txBody>
      </p:sp>
      <p:sp>
        <p:nvSpPr>
          <p:cNvPr id="148493" name="Rectangle 13">
            <a:extLst>
              <a:ext uri="{FF2B5EF4-FFF2-40B4-BE49-F238E27FC236}">
                <a16:creationId xmlns:a16="http://schemas.microsoft.com/office/drawing/2014/main" id="{812D12C4-40EB-42E0-A0C7-687EC5A3DC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270000" tIns="45718" rIns="91434" bIns="45718"/>
          <a:lstStyle/>
          <a:p>
            <a:pPr eaLnBrk="1" hangingPunct="1">
              <a:defRPr/>
            </a:pPr>
            <a:r>
              <a:rPr lang="en-GB" sz="1600">
                <a:ea typeface="+mj-ea"/>
              </a:rPr>
              <a:t>Risk matrix </a:t>
            </a:r>
            <a:br>
              <a:rPr lang="en-GB" sz="1600">
                <a:ea typeface="+mj-ea"/>
              </a:rPr>
            </a:br>
            <a:r>
              <a:rPr lang="en-GB" sz="1600">
                <a:ea typeface="+mj-ea"/>
              </a:rPr>
              <a:t>&lt;Project Name&gt;  </a:t>
            </a:r>
            <a:br>
              <a:rPr lang="en-GB" sz="1600">
                <a:ea typeface="+mj-ea"/>
              </a:rPr>
            </a:br>
            <a:endParaRPr lang="en-GB" sz="1600">
              <a:ea typeface="+mj-ea"/>
            </a:endParaRPr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EBA8D0B0-EB79-4685-B469-617DCE4D2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2078038"/>
            <a:ext cx="1665288" cy="12033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DB97C53F-AC97-410E-8092-8E811F3E3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3" y="2081213"/>
            <a:ext cx="1665287" cy="12033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7" name="Rectangle 7">
            <a:extLst>
              <a:ext uri="{FF2B5EF4-FFF2-40B4-BE49-F238E27FC236}">
                <a16:creationId xmlns:a16="http://schemas.microsoft.com/office/drawing/2014/main" id="{CE80DD9D-4BF2-4A81-B2DB-A0074CCFD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3281363"/>
            <a:ext cx="1665288" cy="12033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8" name="Rectangle 8">
            <a:extLst>
              <a:ext uri="{FF2B5EF4-FFF2-40B4-BE49-F238E27FC236}">
                <a16:creationId xmlns:a16="http://schemas.microsoft.com/office/drawing/2014/main" id="{6FB6AFEC-EB08-40FC-AA89-74EA7FB8F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3" y="3294063"/>
            <a:ext cx="1665287" cy="1203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9" name="Rectangle 9">
            <a:extLst>
              <a:ext uri="{FF2B5EF4-FFF2-40B4-BE49-F238E27FC236}">
                <a16:creationId xmlns:a16="http://schemas.microsoft.com/office/drawing/2014/main" id="{A60EEBF0-7C2A-453A-AF98-392924A56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2081213"/>
            <a:ext cx="1665288" cy="1203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90" name="Rectangle 10">
            <a:extLst>
              <a:ext uri="{FF2B5EF4-FFF2-40B4-BE49-F238E27FC236}">
                <a16:creationId xmlns:a16="http://schemas.microsoft.com/office/drawing/2014/main" id="{566FD886-DDE0-43C7-884E-4D520DADE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3" y="4398963"/>
            <a:ext cx="1665287" cy="120332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91" name="Rectangle 11">
            <a:extLst>
              <a:ext uri="{FF2B5EF4-FFF2-40B4-BE49-F238E27FC236}">
                <a16:creationId xmlns:a16="http://schemas.microsoft.com/office/drawing/2014/main" id="{47ED4C6B-A2FC-464F-B96E-89C219753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3281363"/>
            <a:ext cx="1665288" cy="120332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92" name="Rectangle 12">
            <a:extLst>
              <a:ext uri="{FF2B5EF4-FFF2-40B4-BE49-F238E27FC236}">
                <a16:creationId xmlns:a16="http://schemas.microsoft.com/office/drawing/2014/main" id="{F9405EC0-BC7D-403F-B2C5-09F9F287F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4398963"/>
            <a:ext cx="1665288" cy="120332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cxnSp>
        <p:nvCxnSpPr>
          <p:cNvPr id="148494" name="AutoShape 14">
            <a:extLst>
              <a:ext uri="{FF2B5EF4-FFF2-40B4-BE49-F238E27FC236}">
                <a16:creationId xmlns:a16="http://schemas.microsoft.com/office/drawing/2014/main" id="{6C3800B7-7AEF-4F84-8FBC-53F6C61887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9438" y="2090738"/>
            <a:ext cx="4908550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495" name="AutoShape 15">
            <a:extLst>
              <a:ext uri="{FF2B5EF4-FFF2-40B4-BE49-F238E27FC236}">
                <a16:creationId xmlns:a16="http://schemas.microsoft.com/office/drawing/2014/main" id="{0B7B7531-17F0-4A12-B6DB-D869D3148B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5150" y="3294063"/>
            <a:ext cx="4908550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8508" name="Rectangle 28">
            <a:extLst>
              <a:ext uri="{FF2B5EF4-FFF2-40B4-BE49-F238E27FC236}">
                <a16:creationId xmlns:a16="http://schemas.microsoft.com/office/drawing/2014/main" id="{25FB4226-7E36-4CA4-BB90-6821FCB78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4398963"/>
            <a:ext cx="1665288" cy="1203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510" name="Text Box 30">
            <a:extLst>
              <a:ext uri="{FF2B5EF4-FFF2-40B4-BE49-F238E27FC236}">
                <a16:creationId xmlns:a16="http://schemas.microsoft.com/office/drawing/2014/main" id="{E4CAF791-F928-4A50-A434-A7477839A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5546725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Low</a:t>
            </a:r>
          </a:p>
        </p:txBody>
      </p:sp>
      <p:sp>
        <p:nvSpPr>
          <p:cNvPr id="148511" name="Text Box 31">
            <a:extLst>
              <a:ext uri="{FF2B5EF4-FFF2-40B4-BE49-F238E27FC236}">
                <a16:creationId xmlns:a16="http://schemas.microsoft.com/office/drawing/2014/main" id="{7A168EC9-92AA-4382-9ECB-F793B389F9F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2863" y="4664075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Low</a:t>
            </a:r>
          </a:p>
        </p:txBody>
      </p:sp>
      <p:sp>
        <p:nvSpPr>
          <p:cNvPr id="148512" name="Text Box 32">
            <a:extLst>
              <a:ext uri="{FF2B5EF4-FFF2-40B4-BE49-F238E27FC236}">
                <a16:creationId xmlns:a16="http://schemas.microsoft.com/office/drawing/2014/main" id="{B916919F-FB4A-4C9C-94A3-32AC38E441D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2225" y="239395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High</a:t>
            </a:r>
          </a:p>
        </p:txBody>
      </p:sp>
      <p:sp>
        <p:nvSpPr>
          <p:cNvPr id="148513" name="Text Box 33">
            <a:extLst>
              <a:ext uri="{FF2B5EF4-FFF2-40B4-BE49-F238E27FC236}">
                <a16:creationId xmlns:a16="http://schemas.microsoft.com/office/drawing/2014/main" id="{22EDFF25-0434-4DA8-AFCA-2B417598E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695450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Probability</a:t>
            </a:r>
          </a:p>
        </p:txBody>
      </p:sp>
      <p:sp>
        <p:nvSpPr>
          <p:cNvPr id="148515" name="Text Box 35">
            <a:extLst>
              <a:ext uri="{FF2B5EF4-FFF2-40B4-BE49-F238E27FC236}">
                <a16:creationId xmlns:a16="http://schemas.microsoft.com/office/drawing/2014/main" id="{3FE5A82A-7A5A-4761-BB3E-BA2BDB34C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838" y="554355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High</a:t>
            </a:r>
          </a:p>
        </p:txBody>
      </p:sp>
      <p:sp>
        <p:nvSpPr>
          <p:cNvPr id="148516" name="Text Box 36">
            <a:extLst>
              <a:ext uri="{FF2B5EF4-FFF2-40B4-BE49-F238E27FC236}">
                <a16:creationId xmlns:a16="http://schemas.microsoft.com/office/drawing/2014/main" id="{50B6C9A9-79C8-4FE6-B3D6-283342F01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6038" y="5562600"/>
            <a:ext cx="1103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Medium</a:t>
            </a:r>
          </a:p>
        </p:txBody>
      </p:sp>
      <p:cxnSp>
        <p:nvCxnSpPr>
          <p:cNvPr id="148518" name="AutoShape 38">
            <a:extLst>
              <a:ext uri="{FF2B5EF4-FFF2-40B4-BE49-F238E27FC236}">
                <a16:creationId xmlns:a16="http://schemas.microsoft.com/office/drawing/2014/main" id="{B2F020C6-28F4-4B8E-9415-75B096837F30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65150" y="1571625"/>
            <a:ext cx="14288" cy="4011613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19" name="AutoShape 39">
            <a:extLst>
              <a:ext uri="{FF2B5EF4-FFF2-40B4-BE49-F238E27FC236}">
                <a16:creationId xmlns:a16="http://schemas.microsoft.com/office/drawing/2014/main" id="{5B5C8F8C-58FD-4BCA-B0B0-03712BFFAFB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60388" y="5578475"/>
            <a:ext cx="5654675" cy="4763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0" name="AutoShape 40">
            <a:extLst>
              <a:ext uri="{FF2B5EF4-FFF2-40B4-BE49-F238E27FC236}">
                <a16:creationId xmlns:a16="http://schemas.microsoft.com/office/drawing/2014/main" id="{0DBA831F-1778-41D1-95EC-BD021C549AD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487988" y="2071688"/>
            <a:ext cx="1587" cy="3527425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1" name="AutoShape 41">
            <a:extLst>
              <a:ext uri="{FF2B5EF4-FFF2-40B4-BE49-F238E27FC236}">
                <a16:creationId xmlns:a16="http://schemas.microsoft.com/office/drawing/2014/main" id="{A233B209-5DF2-43C6-81F3-91D7DAD7EE6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220913" y="2081213"/>
            <a:ext cx="0" cy="3502025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2" name="AutoShape 42">
            <a:extLst>
              <a:ext uri="{FF2B5EF4-FFF2-40B4-BE49-F238E27FC236}">
                <a16:creationId xmlns:a16="http://schemas.microsoft.com/office/drawing/2014/main" id="{43542A74-C95F-4929-9EA5-7365B5472F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5150" y="4398963"/>
            <a:ext cx="4908550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3" name="AutoShape 43">
            <a:extLst>
              <a:ext uri="{FF2B5EF4-FFF2-40B4-BE49-F238E27FC236}">
                <a16:creationId xmlns:a16="http://schemas.microsoft.com/office/drawing/2014/main" id="{2AFC117D-732A-4071-9925-733A3EF33BD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808413" y="2081213"/>
            <a:ext cx="0" cy="3502025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8531" name="Text Box 51">
            <a:extLst>
              <a:ext uri="{FF2B5EF4-FFF2-40B4-BE49-F238E27FC236}">
                <a16:creationId xmlns:a16="http://schemas.microsoft.com/office/drawing/2014/main" id="{2A3E8E65-359D-41C3-8701-2F21E4220A8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6682" y="3583782"/>
            <a:ext cx="11033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Medium</a:t>
            </a:r>
          </a:p>
        </p:txBody>
      </p:sp>
      <p:grpSp>
        <p:nvGrpSpPr>
          <p:cNvPr id="4123" name="Group 83">
            <a:extLst>
              <a:ext uri="{FF2B5EF4-FFF2-40B4-BE49-F238E27FC236}">
                <a16:creationId xmlns:a16="http://schemas.microsoft.com/office/drawing/2014/main" id="{79738CFB-08B2-4111-BAF6-039D298F37B7}"/>
              </a:ext>
            </a:extLst>
          </p:cNvPr>
          <p:cNvGrpSpPr>
            <a:grpSpLocks/>
          </p:cNvGrpSpPr>
          <p:nvPr/>
        </p:nvGrpSpPr>
        <p:grpSpPr bwMode="auto">
          <a:xfrm>
            <a:off x="5478463" y="912813"/>
            <a:ext cx="153987" cy="104775"/>
            <a:chOff x="4599" y="2243"/>
            <a:chExt cx="204" cy="66"/>
          </a:xfrm>
        </p:grpSpPr>
        <p:sp>
          <p:nvSpPr>
            <p:cNvPr id="148497" name="Line 17">
              <a:extLst>
                <a:ext uri="{FF2B5EF4-FFF2-40B4-BE49-F238E27FC236}">
                  <a16:creationId xmlns:a16="http://schemas.microsoft.com/office/drawing/2014/main" id="{FB1847B4-23EA-447F-9949-A224EA1F9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9" y="2243"/>
              <a:ext cx="204" cy="0"/>
            </a:xfrm>
            <a:prstGeom prst="line">
              <a:avLst/>
            </a:prstGeom>
            <a:noFill/>
            <a:ln w="38100">
              <a:solidFill>
                <a:srgbClr val="0075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498" name="Line 18">
              <a:extLst>
                <a:ext uri="{FF2B5EF4-FFF2-40B4-BE49-F238E27FC236}">
                  <a16:creationId xmlns:a16="http://schemas.microsoft.com/office/drawing/2014/main" id="{78B02A41-8F50-45D4-AD84-9A8AB80C8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9" y="2309"/>
              <a:ext cx="204" cy="0"/>
            </a:xfrm>
            <a:prstGeom prst="line">
              <a:avLst/>
            </a:prstGeom>
            <a:noFill/>
            <a:ln w="38100">
              <a:solidFill>
                <a:srgbClr val="0075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48541" name="Line 61">
            <a:extLst>
              <a:ext uri="{FF2B5EF4-FFF2-40B4-BE49-F238E27FC236}">
                <a16:creationId xmlns:a16="http://schemas.microsoft.com/office/drawing/2014/main" id="{FAE8E4F6-5437-44C6-B7ED-70F2114FDD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70500" y="1228725"/>
            <a:ext cx="544513" cy="0"/>
          </a:xfrm>
          <a:prstGeom prst="line">
            <a:avLst/>
          </a:prstGeom>
          <a:noFill/>
          <a:ln w="38100">
            <a:solidFill>
              <a:srgbClr val="0075B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530" name="Line 50">
            <a:extLst>
              <a:ext uri="{FF2B5EF4-FFF2-40B4-BE49-F238E27FC236}">
                <a16:creationId xmlns:a16="http://schemas.microsoft.com/office/drawing/2014/main" id="{A34E5404-48B9-4849-842B-F9BBC6BBD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38" y="1446213"/>
            <a:ext cx="571500" cy="9525"/>
          </a:xfrm>
          <a:prstGeom prst="line">
            <a:avLst/>
          </a:prstGeom>
          <a:noFill/>
          <a:ln w="38100">
            <a:solidFill>
              <a:srgbClr val="0075B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grpSp>
        <p:nvGrpSpPr>
          <p:cNvPr id="4126" name="Group 84">
            <a:extLst>
              <a:ext uri="{FF2B5EF4-FFF2-40B4-BE49-F238E27FC236}">
                <a16:creationId xmlns:a16="http://schemas.microsoft.com/office/drawing/2014/main" id="{937BF488-A427-49DC-B013-68BF4510D717}"/>
              </a:ext>
            </a:extLst>
          </p:cNvPr>
          <p:cNvGrpSpPr>
            <a:grpSpLocks/>
          </p:cNvGrpSpPr>
          <p:nvPr/>
        </p:nvGrpSpPr>
        <p:grpSpPr bwMode="auto">
          <a:xfrm>
            <a:off x="7254875" y="1157288"/>
            <a:ext cx="517525" cy="365125"/>
            <a:chOff x="4168" y="3069"/>
            <a:chExt cx="326" cy="230"/>
          </a:xfrm>
        </p:grpSpPr>
        <p:sp>
          <p:nvSpPr>
            <p:cNvPr id="148539" name="Oval 59">
              <a:extLst>
                <a:ext uri="{FF2B5EF4-FFF2-40B4-BE49-F238E27FC236}">
                  <a16:creationId xmlns:a16="http://schemas.microsoft.com/office/drawing/2014/main" id="{3583FB39-152B-415F-AC93-E6C39E9A5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40" name="Text Box 60">
              <a:extLst>
                <a:ext uri="{FF2B5EF4-FFF2-40B4-BE49-F238E27FC236}">
                  <a16:creationId xmlns:a16="http://schemas.microsoft.com/office/drawing/2014/main" id="{841E6906-4C2E-454A-A6A1-95DA7AF94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8</a:t>
              </a:r>
            </a:p>
          </p:txBody>
        </p:sp>
      </p:grpSp>
      <p:grpSp>
        <p:nvGrpSpPr>
          <p:cNvPr id="4127" name="Group 85">
            <a:extLst>
              <a:ext uri="{FF2B5EF4-FFF2-40B4-BE49-F238E27FC236}">
                <a16:creationId xmlns:a16="http://schemas.microsoft.com/office/drawing/2014/main" id="{B3B4768E-686D-41DC-A0CC-0E40CF935C52}"/>
              </a:ext>
            </a:extLst>
          </p:cNvPr>
          <p:cNvGrpSpPr>
            <a:grpSpLocks/>
          </p:cNvGrpSpPr>
          <p:nvPr/>
        </p:nvGrpSpPr>
        <p:grpSpPr bwMode="auto">
          <a:xfrm>
            <a:off x="7821613" y="749300"/>
            <a:ext cx="517525" cy="365125"/>
            <a:chOff x="4168" y="3069"/>
            <a:chExt cx="326" cy="230"/>
          </a:xfrm>
        </p:grpSpPr>
        <p:sp>
          <p:nvSpPr>
            <p:cNvPr id="148566" name="Oval 86">
              <a:extLst>
                <a:ext uri="{FF2B5EF4-FFF2-40B4-BE49-F238E27FC236}">
                  <a16:creationId xmlns:a16="http://schemas.microsoft.com/office/drawing/2014/main" id="{1CCE5C05-6627-40D0-B44C-5AD2A2184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67" name="Text Box 87">
              <a:extLst>
                <a:ext uri="{FF2B5EF4-FFF2-40B4-BE49-F238E27FC236}">
                  <a16:creationId xmlns:a16="http://schemas.microsoft.com/office/drawing/2014/main" id="{15A44D40-F540-47A1-867D-952D8E3A91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4</a:t>
              </a:r>
            </a:p>
          </p:txBody>
        </p:sp>
      </p:grpSp>
      <p:grpSp>
        <p:nvGrpSpPr>
          <p:cNvPr id="4128" name="Group 88">
            <a:extLst>
              <a:ext uri="{FF2B5EF4-FFF2-40B4-BE49-F238E27FC236}">
                <a16:creationId xmlns:a16="http://schemas.microsoft.com/office/drawing/2014/main" id="{09ED5A67-E12C-4334-97E6-B7D17E5264F8}"/>
              </a:ext>
            </a:extLst>
          </p:cNvPr>
          <p:cNvGrpSpPr>
            <a:grpSpLocks/>
          </p:cNvGrpSpPr>
          <p:nvPr/>
        </p:nvGrpSpPr>
        <p:grpSpPr bwMode="auto">
          <a:xfrm>
            <a:off x="6688138" y="1157288"/>
            <a:ext cx="517525" cy="365125"/>
            <a:chOff x="4168" y="3069"/>
            <a:chExt cx="326" cy="230"/>
          </a:xfrm>
        </p:grpSpPr>
        <p:sp>
          <p:nvSpPr>
            <p:cNvPr id="148569" name="Oval 89">
              <a:extLst>
                <a:ext uri="{FF2B5EF4-FFF2-40B4-BE49-F238E27FC236}">
                  <a16:creationId xmlns:a16="http://schemas.microsoft.com/office/drawing/2014/main" id="{AE7891AD-CDDF-407D-94C2-5C62C9D86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0" name="Text Box 90">
              <a:extLst>
                <a:ext uri="{FF2B5EF4-FFF2-40B4-BE49-F238E27FC236}">
                  <a16:creationId xmlns:a16="http://schemas.microsoft.com/office/drawing/2014/main" id="{0DD29432-9F6B-401A-8BC3-D06825655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7</a:t>
              </a:r>
            </a:p>
          </p:txBody>
        </p:sp>
      </p:grpSp>
      <p:grpSp>
        <p:nvGrpSpPr>
          <p:cNvPr id="4129" name="Group 91">
            <a:extLst>
              <a:ext uri="{FF2B5EF4-FFF2-40B4-BE49-F238E27FC236}">
                <a16:creationId xmlns:a16="http://schemas.microsoft.com/office/drawing/2014/main" id="{B9BAFB8A-7A49-45B2-98D9-E50F88B79340}"/>
              </a:ext>
            </a:extLst>
          </p:cNvPr>
          <p:cNvGrpSpPr>
            <a:grpSpLocks/>
          </p:cNvGrpSpPr>
          <p:nvPr/>
        </p:nvGrpSpPr>
        <p:grpSpPr bwMode="auto">
          <a:xfrm>
            <a:off x="6122988" y="1157288"/>
            <a:ext cx="517525" cy="365125"/>
            <a:chOff x="4168" y="3069"/>
            <a:chExt cx="326" cy="230"/>
          </a:xfrm>
        </p:grpSpPr>
        <p:sp>
          <p:nvSpPr>
            <p:cNvPr id="148572" name="Oval 92">
              <a:extLst>
                <a:ext uri="{FF2B5EF4-FFF2-40B4-BE49-F238E27FC236}">
                  <a16:creationId xmlns:a16="http://schemas.microsoft.com/office/drawing/2014/main" id="{EFA2C873-CDB9-414B-BE9F-1609F71F5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3" name="Text Box 93">
              <a:extLst>
                <a:ext uri="{FF2B5EF4-FFF2-40B4-BE49-F238E27FC236}">
                  <a16:creationId xmlns:a16="http://schemas.microsoft.com/office/drawing/2014/main" id="{987393F7-DC73-48A7-B30F-FD3466AEA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6</a:t>
              </a:r>
            </a:p>
          </p:txBody>
        </p:sp>
      </p:grpSp>
      <p:grpSp>
        <p:nvGrpSpPr>
          <p:cNvPr id="4130" name="Group 94">
            <a:extLst>
              <a:ext uri="{FF2B5EF4-FFF2-40B4-BE49-F238E27FC236}">
                <a16:creationId xmlns:a16="http://schemas.microsoft.com/office/drawing/2014/main" id="{29D1B4DB-F73F-407A-9BD7-E7B74AC83C37}"/>
              </a:ext>
            </a:extLst>
          </p:cNvPr>
          <p:cNvGrpSpPr>
            <a:grpSpLocks/>
          </p:cNvGrpSpPr>
          <p:nvPr/>
        </p:nvGrpSpPr>
        <p:grpSpPr bwMode="auto">
          <a:xfrm>
            <a:off x="8388350" y="749300"/>
            <a:ext cx="517525" cy="365125"/>
            <a:chOff x="4168" y="3069"/>
            <a:chExt cx="326" cy="230"/>
          </a:xfrm>
        </p:grpSpPr>
        <p:sp>
          <p:nvSpPr>
            <p:cNvPr id="148575" name="Oval 95">
              <a:extLst>
                <a:ext uri="{FF2B5EF4-FFF2-40B4-BE49-F238E27FC236}">
                  <a16:creationId xmlns:a16="http://schemas.microsoft.com/office/drawing/2014/main" id="{83D881B5-ACB5-43B3-8F42-AD217ED93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6" name="Text Box 96">
              <a:extLst>
                <a:ext uri="{FF2B5EF4-FFF2-40B4-BE49-F238E27FC236}">
                  <a16:creationId xmlns:a16="http://schemas.microsoft.com/office/drawing/2014/main" id="{5C1BA235-A2BA-47DD-9F9D-1A7970425A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5</a:t>
              </a:r>
            </a:p>
          </p:txBody>
        </p:sp>
      </p:grpSp>
      <p:grpSp>
        <p:nvGrpSpPr>
          <p:cNvPr id="4131" name="Group 97">
            <a:extLst>
              <a:ext uri="{FF2B5EF4-FFF2-40B4-BE49-F238E27FC236}">
                <a16:creationId xmlns:a16="http://schemas.microsoft.com/office/drawing/2014/main" id="{8B1FA6F1-817F-4232-AA1F-A59723F7C300}"/>
              </a:ext>
            </a:extLst>
          </p:cNvPr>
          <p:cNvGrpSpPr>
            <a:grpSpLocks/>
          </p:cNvGrpSpPr>
          <p:nvPr/>
        </p:nvGrpSpPr>
        <p:grpSpPr bwMode="auto">
          <a:xfrm>
            <a:off x="7254875" y="749300"/>
            <a:ext cx="517525" cy="365125"/>
            <a:chOff x="4168" y="3069"/>
            <a:chExt cx="326" cy="230"/>
          </a:xfrm>
        </p:grpSpPr>
        <p:sp>
          <p:nvSpPr>
            <p:cNvPr id="148578" name="Oval 98">
              <a:extLst>
                <a:ext uri="{FF2B5EF4-FFF2-40B4-BE49-F238E27FC236}">
                  <a16:creationId xmlns:a16="http://schemas.microsoft.com/office/drawing/2014/main" id="{79D12FF5-3483-415D-BB9B-355540E7F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9" name="Text Box 99">
              <a:extLst>
                <a:ext uri="{FF2B5EF4-FFF2-40B4-BE49-F238E27FC236}">
                  <a16:creationId xmlns:a16="http://schemas.microsoft.com/office/drawing/2014/main" id="{E87267AF-0CA2-44ED-8C5A-158FDCF90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3</a:t>
              </a:r>
            </a:p>
          </p:txBody>
        </p:sp>
      </p:grpSp>
      <p:grpSp>
        <p:nvGrpSpPr>
          <p:cNvPr id="4132" name="Group 100">
            <a:extLst>
              <a:ext uri="{FF2B5EF4-FFF2-40B4-BE49-F238E27FC236}">
                <a16:creationId xmlns:a16="http://schemas.microsoft.com/office/drawing/2014/main" id="{3BD66913-6339-405B-A7F3-A0E623793F80}"/>
              </a:ext>
            </a:extLst>
          </p:cNvPr>
          <p:cNvGrpSpPr>
            <a:grpSpLocks/>
          </p:cNvGrpSpPr>
          <p:nvPr/>
        </p:nvGrpSpPr>
        <p:grpSpPr bwMode="auto">
          <a:xfrm>
            <a:off x="6688138" y="749300"/>
            <a:ext cx="517525" cy="365125"/>
            <a:chOff x="4168" y="3069"/>
            <a:chExt cx="326" cy="230"/>
          </a:xfrm>
        </p:grpSpPr>
        <p:sp>
          <p:nvSpPr>
            <p:cNvPr id="148581" name="Oval 101">
              <a:extLst>
                <a:ext uri="{FF2B5EF4-FFF2-40B4-BE49-F238E27FC236}">
                  <a16:creationId xmlns:a16="http://schemas.microsoft.com/office/drawing/2014/main" id="{16A80523-B2B1-46B3-AC11-00E29AFA0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82" name="Text Box 102">
              <a:extLst>
                <a:ext uri="{FF2B5EF4-FFF2-40B4-BE49-F238E27FC236}">
                  <a16:creationId xmlns:a16="http://schemas.microsoft.com/office/drawing/2014/main" id="{A98EEEAE-264B-431B-A004-B267FE11E6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4133" name="Group 103">
            <a:extLst>
              <a:ext uri="{FF2B5EF4-FFF2-40B4-BE49-F238E27FC236}">
                <a16:creationId xmlns:a16="http://schemas.microsoft.com/office/drawing/2014/main" id="{93BCF562-AD2C-43C7-B078-233D36C79C6A}"/>
              </a:ext>
            </a:extLst>
          </p:cNvPr>
          <p:cNvGrpSpPr>
            <a:grpSpLocks/>
          </p:cNvGrpSpPr>
          <p:nvPr/>
        </p:nvGrpSpPr>
        <p:grpSpPr bwMode="auto">
          <a:xfrm>
            <a:off x="6122988" y="749300"/>
            <a:ext cx="517525" cy="365125"/>
            <a:chOff x="4168" y="3069"/>
            <a:chExt cx="326" cy="230"/>
          </a:xfrm>
        </p:grpSpPr>
        <p:sp>
          <p:nvSpPr>
            <p:cNvPr id="148584" name="Oval 104">
              <a:extLst>
                <a:ext uri="{FF2B5EF4-FFF2-40B4-BE49-F238E27FC236}">
                  <a16:creationId xmlns:a16="http://schemas.microsoft.com/office/drawing/2014/main" id="{DD77B025-E19C-4AD4-B00F-EDFB341E2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85" name="Text Box 105">
              <a:extLst>
                <a:ext uri="{FF2B5EF4-FFF2-40B4-BE49-F238E27FC236}">
                  <a16:creationId xmlns:a16="http://schemas.microsoft.com/office/drawing/2014/main" id="{AFE23D99-8DB5-4504-A6A2-DEDD994BFD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1</a:t>
              </a:r>
            </a:p>
          </p:txBody>
        </p:sp>
      </p:grpSp>
      <p:sp>
        <p:nvSpPr>
          <p:cNvPr id="148586" name="Text Box 106">
            <a:extLst>
              <a:ext uri="{FF2B5EF4-FFF2-40B4-BE49-F238E27FC236}">
                <a16:creationId xmlns:a16="http://schemas.microsoft.com/office/drawing/2014/main" id="{9D55219B-3FD2-4602-9483-A9EDF4C1D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350" y="5537200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Consequence</a:t>
            </a:r>
          </a:p>
        </p:txBody>
      </p:sp>
      <p:graphicFrame>
        <p:nvGraphicFramePr>
          <p:cNvPr id="148729" name="Group 249">
            <a:extLst>
              <a:ext uri="{FF2B5EF4-FFF2-40B4-BE49-F238E27FC236}">
                <a16:creationId xmlns:a16="http://schemas.microsoft.com/office/drawing/2014/main" id="{CB125281-0F09-4D93-B493-053F5FACFA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45163" y="2079625"/>
          <a:ext cx="3173412" cy="3414715"/>
        </p:xfrm>
        <a:graphic>
          <a:graphicData uri="http://schemas.openxmlformats.org/drawingml/2006/table">
            <a:tbl>
              <a:tblPr/>
              <a:tblGrid>
                <a:gridCol w="67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ID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RISK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4173" name="Group 240">
            <a:extLst>
              <a:ext uri="{FF2B5EF4-FFF2-40B4-BE49-F238E27FC236}">
                <a16:creationId xmlns:a16="http://schemas.microsoft.com/office/drawing/2014/main" id="{5FC39BB8-4E32-42DC-BC5D-701395585479}"/>
              </a:ext>
            </a:extLst>
          </p:cNvPr>
          <p:cNvGrpSpPr>
            <a:grpSpLocks/>
          </p:cNvGrpSpPr>
          <p:nvPr/>
        </p:nvGrpSpPr>
        <p:grpSpPr bwMode="auto">
          <a:xfrm>
            <a:off x="7821613" y="1157288"/>
            <a:ext cx="517525" cy="365125"/>
            <a:chOff x="4168" y="3069"/>
            <a:chExt cx="326" cy="230"/>
          </a:xfrm>
        </p:grpSpPr>
        <p:sp>
          <p:nvSpPr>
            <p:cNvPr id="148721" name="Oval 241">
              <a:extLst>
                <a:ext uri="{FF2B5EF4-FFF2-40B4-BE49-F238E27FC236}">
                  <a16:creationId xmlns:a16="http://schemas.microsoft.com/office/drawing/2014/main" id="{D6170724-0401-4703-B894-2F2BC6074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722" name="Text Box 242">
              <a:extLst>
                <a:ext uri="{FF2B5EF4-FFF2-40B4-BE49-F238E27FC236}">
                  <a16:creationId xmlns:a16="http://schemas.microsoft.com/office/drawing/2014/main" id="{3F493A9C-A3CB-4425-B6D4-74ACAA1B9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4174" name="Group 246">
            <a:extLst>
              <a:ext uri="{FF2B5EF4-FFF2-40B4-BE49-F238E27FC236}">
                <a16:creationId xmlns:a16="http://schemas.microsoft.com/office/drawing/2014/main" id="{9C012ACE-E8A9-4DD2-9624-42101FE60434}"/>
              </a:ext>
            </a:extLst>
          </p:cNvPr>
          <p:cNvGrpSpPr>
            <a:grpSpLocks/>
          </p:cNvGrpSpPr>
          <p:nvPr/>
        </p:nvGrpSpPr>
        <p:grpSpPr bwMode="auto">
          <a:xfrm>
            <a:off x="8388350" y="1157288"/>
            <a:ext cx="517525" cy="365125"/>
            <a:chOff x="5281" y="973"/>
            <a:chExt cx="326" cy="230"/>
          </a:xfrm>
        </p:grpSpPr>
        <p:sp>
          <p:nvSpPr>
            <p:cNvPr id="148724" name="Oval 244">
              <a:extLst>
                <a:ext uri="{FF2B5EF4-FFF2-40B4-BE49-F238E27FC236}">
                  <a16:creationId xmlns:a16="http://schemas.microsoft.com/office/drawing/2014/main" id="{6104D1CA-0EFE-450B-8C39-B7B7CC55A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1" y="973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725" name="Text Box 245">
              <a:extLst>
                <a:ext uri="{FF2B5EF4-FFF2-40B4-BE49-F238E27FC236}">
                  <a16:creationId xmlns:a16="http://schemas.microsoft.com/office/drawing/2014/main" id="{344048AF-6BA9-428A-8C35-FB3CE1AC2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9" y="991"/>
              <a:ext cx="2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 sz="1400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10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isk matrix">
  <a:themeElements>
    <a:clrScheme name="Risk matrix 1">
      <a:dk1>
        <a:srgbClr val="000000"/>
      </a:dk1>
      <a:lt1>
        <a:srgbClr val="FFFFFF"/>
      </a:lt1>
      <a:dk2>
        <a:srgbClr val="0075B0"/>
      </a:dk2>
      <a:lt2>
        <a:srgbClr val="534C45"/>
      </a:lt2>
      <a:accent1>
        <a:srgbClr val="0075B0"/>
      </a:accent1>
      <a:accent2>
        <a:srgbClr val="57068C"/>
      </a:accent2>
      <a:accent3>
        <a:srgbClr val="FFFFFF"/>
      </a:accent3>
      <a:accent4>
        <a:srgbClr val="000000"/>
      </a:accent4>
      <a:accent5>
        <a:srgbClr val="AABDD4"/>
      </a:accent5>
      <a:accent6>
        <a:srgbClr val="4E057E"/>
      </a:accent6>
      <a:hlink>
        <a:srgbClr val="3BCDDA"/>
      </a:hlink>
      <a:folHlink>
        <a:srgbClr val="64CA00"/>
      </a:folHlink>
    </a:clrScheme>
    <a:fontScheme name="Risk matrix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rgbClr val="3366FF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4" tIns="45718" rIns="91434" bIns="4571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1" i="0" u="none" strike="noStrike" cap="none" normalizeH="0" baseline="0">
            <a:ln>
              <a:noFill/>
            </a:ln>
            <a:solidFill>
              <a:srgbClr val="0075B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rgbClr val="3366FF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4" tIns="45718" rIns="91434" bIns="4571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1" i="0" u="none" strike="noStrike" cap="none" normalizeH="0" baseline="0">
            <a:ln>
              <a:noFill/>
            </a:ln>
            <a:solidFill>
              <a:srgbClr val="0075B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isk matrix 1">
        <a:dk1>
          <a:srgbClr val="000000"/>
        </a:dk1>
        <a:lt1>
          <a:srgbClr val="FFFFFF"/>
        </a:lt1>
        <a:dk2>
          <a:srgbClr val="0075B0"/>
        </a:dk2>
        <a:lt2>
          <a:srgbClr val="534C45"/>
        </a:lt2>
        <a:accent1>
          <a:srgbClr val="0075B0"/>
        </a:accent1>
        <a:accent2>
          <a:srgbClr val="57068C"/>
        </a:accent2>
        <a:accent3>
          <a:srgbClr val="FFFFFF"/>
        </a:accent3>
        <a:accent4>
          <a:srgbClr val="000000"/>
        </a:accent4>
        <a:accent5>
          <a:srgbClr val="AABDD4"/>
        </a:accent5>
        <a:accent6>
          <a:srgbClr val="4E057E"/>
        </a:accent6>
        <a:hlink>
          <a:srgbClr val="3BCDDA"/>
        </a:hlink>
        <a:folHlink>
          <a:srgbClr val="64CA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Risk matrix</Template>
  <TotalTime>12</TotalTime>
  <Words>33</Words>
  <Application>Microsoft Office PowerPoint</Application>
  <PresentationFormat>Skjermfremvisning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MS PGothic</vt:lpstr>
      <vt:lpstr>Verdana</vt:lpstr>
      <vt:lpstr>Risk matrix</vt:lpstr>
      <vt:lpstr>Risk matrix  &lt;Project Name&gt;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matrix  &lt;Project Name&gt;   </dc:title>
  <dc:subject/>
  <dc:creator/>
  <cp:keywords/>
  <dc:description/>
  <cp:lastModifiedBy>Hjard Jensen</cp:lastModifiedBy>
  <cp:revision>4</cp:revision>
  <dcterms:created xsi:type="dcterms:W3CDTF">2009-05-05T08:46:15Z</dcterms:created>
  <dcterms:modified xsi:type="dcterms:W3CDTF">2020-07-14T17:52:12Z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do_DocID">
    <vt:lpwstr>b59b2fd9-9e0f-4491-a8e6-da81f58b3c54</vt:lpwstr>
  </property>
</Properties>
</file>